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sldIdLst>
    <p:sldId id="256" r:id="rId2"/>
    <p:sldId id="260" r:id="rId3"/>
    <p:sldId id="261" r:id="rId4"/>
    <p:sldId id="314" r:id="rId5"/>
    <p:sldId id="262" r:id="rId6"/>
    <p:sldId id="287" r:id="rId7"/>
    <p:sldId id="283" r:id="rId8"/>
    <p:sldId id="284" r:id="rId9"/>
    <p:sldId id="286" r:id="rId10"/>
    <p:sldId id="288" r:id="rId11"/>
    <p:sldId id="289" r:id="rId12"/>
    <p:sldId id="290" r:id="rId13"/>
    <p:sldId id="291" r:id="rId14"/>
    <p:sldId id="292" r:id="rId15"/>
    <p:sldId id="271" r:id="rId16"/>
    <p:sldId id="285" r:id="rId17"/>
    <p:sldId id="294" r:id="rId18"/>
    <p:sldId id="295" r:id="rId19"/>
    <p:sldId id="296" r:id="rId20"/>
    <p:sldId id="297" r:id="rId21"/>
    <p:sldId id="298" r:id="rId22"/>
    <p:sldId id="299" r:id="rId23"/>
    <p:sldId id="300" r:id="rId24"/>
    <p:sldId id="301" r:id="rId25"/>
    <p:sldId id="302" r:id="rId26"/>
    <p:sldId id="276" r:id="rId27"/>
    <p:sldId id="303" r:id="rId28"/>
    <p:sldId id="304" r:id="rId29"/>
    <p:sldId id="306" r:id="rId30"/>
    <p:sldId id="307" r:id="rId31"/>
    <p:sldId id="308" r:id="rId32"/>
    <p:sldId id="309" r:id="rId33"/>
    <p:sldId id="310" r:id="rId34"/>
    <p:sldId id="311" r:id="rId35"/>
    <p:sldId id="312" r:id="rId36"/>
    <p:sldId id="313" r:id="rId37"/>
    <p:sldId id="305" r:id="rId38"/>
    <p:sldId id="315" r:id="rId3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E4E"/>
    <a:srgbClr val="F4A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68" autoAdjust="0"/>
    <p:restoredTop sz="94660"/>
  </p:normalViewPr>
  <p:slideViewPr>
    <p:cSldViewPr snapToGrid="0">
      <p:cViewPr varScale="1">
        <p:scale>
          <a:sx n="93" d="100"/>
          <a:sy n="93" d="100"/>
        </p:scale>
        <p:origin x="80" y="128"/>
      </p:cViewPr>
      <p:guideLst>
        <p:guide orient="horz" pos="216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16" name="图片 15" descr="/Users/eel/Documents/未命名文件夹/雅思/雅思直播封面.png雅思直播封面"/>
          <p:cNvPicPr>
            <a:picLocks noChangeAspect="1"/>
          </p:cNvPicPr>
          <p:nvPr userDrawn="1"/>
        </p:nvPicPr>
        <p:blipFill>
          <a:blip r:embed="rId2"/>
          <a:srcRect/>
          <a:stretch>
            <a:fillRect/>
          </a:stretch>
        </p:blipFill>
        <p:spPr>
          <a:xfrm>
            <a:off x="-33" y="341"/>
            <a:ext cx="12192000" cy="6858000"/>
          </a:xfrm>
          <a:prstGeom prst="rect">
            <a:avLst/>
          </a:prstGeom>
        </p:spPr>
      </p:pic>
      <p:sp>
        <p:nvSpPr>
          <p:cNvPr id="17" name="圆角矩形 16"/>
          <p:cNvSpPr/>
          <p:nvPr userDrawn="1"/>
        </p:nvSpPr>
        <p:spPr>
          <a:xfrm>
            <a:off x="4657726" y="4359403"/>
            <a:ext cx="2877185" cy="50554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4695191" y="4396239"/>
            <a:ext cx="713740" cy="431876"/>
            <a:chOff x="1168" y="7915"/>
            <a:chExt cx="1124" cy="680"/>
          </a:xfrm>
        </p:grpSpPr>
        <p:sp>
          <p:nvSpPr>
            <p:cNvPr id="19" name="圆角矩形 18"/>
            <p:cNvSpPr/>
            <p:nvPr userDrawn="1"/>
          </p:nvSpPr>
          <p:spPr>
            <a:xfrm>
              <a:off x="1168" y="791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0" name="组合 19"/>
            <p:cNvGrpSpPr/>
            <p:nvPr userDrawn="1"/>
          </p:nvGrpSpPr>
          <p:grpSpPr>
            <a:xfrm>
              <a:off x="1471" y="8053"/>
              <a:ext cx="526" cy="398"/>
              <a:chOff x="17688" y="1995"/>
              <a:chExt cx="9231" cy="6962"/>
            </a:xfrm>
          </p:grpSpPr>
          <p:sp>
            <p:nvSpPr>
              <p:cNvPr id="21" name="任意多边形 20"/>
              <p:cNvSpPr/>
              <p:nvPr/>
            </p:nvSpPr>
            <p:spPr>
              <a:xfrm>
                <a:off x="17688" y="1995"/>
                <a:ext cx="8310" cy="6963"/>
              </a:xfrm>
              <a:custGeom>
                <a:avLst/>
                <a:gdLst/>
                <a:ahLst/>
                <a:cxnLst/>
                <a:rect l="0" t="0" r="0" b="0"/>
                <a:pathLst>
                  <a:path w="14657" h="12281">
                    <a:moveTo>
                      <a:pt x="14406" y="5375"/>
                    </a:moveTo>
                    <a:lnTo>
                      <a:pt x="14406" y="5375"/>
                    </a:lnTo>
                    <a:cubicBezTo>
                      <a:pt x="14187" y="5218"/>
                      <a:pt x="13906" y="5281"/>
                      <a:pt x="13749" y="5469"/>
                    </a:cubicBezTo>
                    <a:cubicBezTo>
                      <a:pt x="10718" y="9624"/>
                      <a:pt x="10718" y="9624"/>
                      <a:pt x="10718" y="9624"/>
                    </a:cubicBezTo>
                    <a:cubicBezTo>
                      <a:pt x="10343" y="7749"/>
                      <a:pt x="8999" y="6218"/>
                      <a:pt x="7219" y="5562"/>
                    </a:cubicBezTo>
                    <a:cubicBezTo>
                      <a:pt x="8000" y="5000"/>
                      <a:pt x="8499" y="4125"/>
                      <a:pt x="8499" y="3094"/>
                    </a:cubicBezTo>
                    <a:cubicBezTo>
                      <a:pt x="8499" y="1375"/>
                      <a:pt x="7125" y="0"/>
                      <a:pt x="5407" y="0"/>
                    </a:cubicBezTo>
                    <a:cubicBezTo>
                      <a:pt x="3719" y="0"/>
                      <a:pt x="2344" y="1375"/>
                      <a:pt x="2344" y="3094"/>
                    </a:cubicBezTo>
                    <a:cubicBezTo>
                      <a:pt x="2344" y="4125"/>
                      <a:pt x="2844" y="5031"/>
                      <a:pt x="3594" y="5562"/>
                    </a:cubicBezTo>
                    <a:cubicBezTo>
                      <a:pt x="1500" y="6311"/>
                      <a:pt x="0" y="8311"/>
                      <a:pt x="0" y="10655"/>
                    </a:cubicBezTo>
                    <a:cubicBezTo>
                      <a:pt x="0" y="11311"/>
                      <a:pt x="0" y="11311"/>
                      <a:pt x="0" y="11311"/>
                    </a:cubicBezTo>
                    <a:cubicBezTo>
                      <a:pt x="0" y="11842"/>
                      <a:pt x="438" y="12280"/>
                      <a:pt x="969" y="12280"/>
                    </a:cubicBezTo>
                    <a:cubicBezTo>
                      <a:pt x="9874" y="12280"/>
                      <a:pt x="9874" y="12280"/>
                      <a:pt x="9874" y="12280"/>
                    </a:cubicBezTo>
                    <a:cubicBezTo>
                      <a:pt x="10406" y="12280"/>
                      <a:pt x="10812" y="11842"/>
                      <a:pt x="10812" y="11311"/>
                    </a:cubicBezTo>
                    <a:cubicBezTo>
                      <a:pt x="10812" y="11030"/>
                      <a:pt x="10812" y="11030"/>
                      <a:pt x="10812" y="11030"/>
                    </a:cubicBezTo>
                    <a:cubicBezTo>
                      <a:pt x="10843" y="10999"/>
                      <a:pt x="10874" y="10999"/>
                      <a:pt x="10906" y="10968"/>
                    </a:cubicBezTo>
                    <a:cubicBezTo>
                      <a:pt x="14499" y="6031"/>
                      <a:pt x="14499" y="6031"/>
                      <a:pt x="14499" y="6031"/>
                    </a:cubicBezTo>
                    <a:cubicBezTo>
                      <a:pt x="14656" y="5812"/>
                      <a:pt x="14624" y="5531"/>
                      <a:pt x="14406" y="5375"/>
                    </a:cubicBezTo>
                  </a:path>
                </a:pathLst>
              </a:custGeom>
              <a:solidFill>
                <a:srgbClr val="FFFFFF"/>
              </a:solidFill>
              <a:ln w="9525">
                <a:noFill/>
              </a:ln>
            </p:spPr>
            <p:txBody>
              <a:bodyPr/>
              <a:lstStyle/>
              <a:p>
                <a:endParaRPr lang="zh-CN" altLang="en-US" sz="1800"/>
              </a:p>
            </p:txBody>
          </p:sp>
          <p:sp>
            <p:nvSpPr>
              <p:cNvPr id="22" name="任意多边形 21"/>
              <p:cNvSpPr/>
              <p:nvPr/>
            </p:nvSpPr>
            <p:spPr>
              <a:xfrm>
                <a:off x="23163" y="2615"/>
                <a:ext cx="3757" cy="515"/>
              </a:xfrm>
              <a:custGeom>
                <a:avLst/>
                <a:gdLst/>
                <a:ahLst/>
                <a:cxnLst/>
                <a:rect l="0" t="0" r="0" b="0"/>
                <a:pathLst>
                  <a:path w="6626" h="907">
                    <a:moveTo>
                      <a:pt x="468" y="906"/>
                    </a:moveTo>
                    <a:lnTo>
                      <a:pt x="468" y="906"/>
                    </a:lnTo>
                    <a:cubicBezTo>
                      <a:pt x="6156" y="906"/>
                      <a:pt x="6156" y="906"/>
                      <a:pt x="6156" y="906"/>
                    </a:cubicBezTo>
                    <a:cubicBezTo>
                      <a:pt x="6437" y="906"/>
                      <a:pt x="6625" y="718"/>
                      <a:pt x="6625" y="468"/>
                    </a:cubicBezTo>
                    <a:cubicBezTo>
                      <a:pt x="6625" y="187"/>
                      <a:pt x="6437" y="0"/>
                      <a:pt x="6156" y="0"/>
                    </a:cubicBezTo>
                    <a:cubicBezTo>
                      <a:pt x="468" y="0"/>
                      <a:pt x="468" y="0"/>
                      <a:pt x="468" y="0"/>
                    </a:cubicBezTo>
                    <a:cubicBezTo>
                      <a:pt x="218" y="0"/>
                      <a:pt x="0" y="187"/>
                      <a:pt x="0" y="468"/>
                    </a:cubicBezTo>
                    <a:cubicBezTo>
                      <a:pt x="0" y="718"/>
                      <a:pt x="218" y="906"/>
                      <a:pt x="468" y="906"/>
                    </a:cubicBezTo>
                  </a:path>
                </a:pathLst>
              </a:custGeom>
              <a:solidFill>
                <a:srgbClr val="FFFFFF"/>
              </a:solidFill>
              <a:ln w="9525">
                <a:noFill/>
              </a:ln>
            </p:spPr>
            <p:txBody>
              <a:bodyPr/>
              <a:lstStyle/>
              <a:p>
                <a:endParaRPr lang="zh-CN" altLang="en-US" sz="1800"/>
              </a:p>
            </p:txBody>
          </p:sp>
          <p:sp>
            <p:nvSpPr>
              <p:cNvPr id="23" name="任意多边形 22"/>
              <p:cNvSpPr/>
              <p:nvPr/>
            </p:nvSpPr>
            <p:spPr>
              <a:xfrm>
                <a:off x="24315" y="3838"/>
                <a:ext cx="2605" cy="515"/>
              </a:xfrm>
              <a:custGeom>
                <a:avLst/>
                <a:gdLst/>
                <a:ahLst/>
                <a:cxnLst/>
                <a:rect l="0" t="0" r="0" b="0"/>
                <a:pathLst>
                  <a:path w="4595" h="907">
                    <a:moveTo>
                      <a:pt x="4125" y="0"/>
                    </a:moveTo>
                    <a:lnTo>
                      <a:pt x="4125" y="0"/>
                    </a:lnTo>
                    <a:cubicBezTo>
                      <a:pt x="437" y="0"/>
                      <a:pt x="437" y="0"/>
                      <a:pt x="437" y="0"/>
                    </a:cubicBezTo>
                    <a:cubicBezTo>
                      <a:pt x="187" y="0"/>
                      <a:pt x="0" y="187"/>
                      <a:pt x="0" y="469"/>
                    </a:cubicBezTo>
                    <a:cubicBezTo>
                      <a:pt x="0" y="719"/>
                      <a:pt x="187" y="906"/>
                      <a:pt x="437" y="906"/>
                    </a:cubicBezTo>
                    <a:cubicBezTo>
                      <a:pt x="4125" y="906"/>
                      <a:pt x="4125" y="906"/>
                      <a:pt x="4125" y="906"/>
                    </a:cubicBezTo>
                    <a:cubicBezTo>
                      <a:pt x="4406" y="906"/>
                      <a:pt x="4594" y="719"/>
                      <a:pt x="4594" y="469"/>
                    </a:cubicBezTo>
                    <a:cubicBezTo>
                      <a:pt x="4594" y="187"/>
                      <a:pt x="4406" y="0"/>
                      <a:pt x="4125" y="0"/>
                    </a:cubicBezTo>
                  </a:path>
                </a:pathLst>
              </a:custGeom>
              <a:solidFill>
                <a:srgbClr val="FFFFFF"/>
              </a:solidFill>
              <a:ln w="9525">
                <a:noFill/>
              </a:ln>
            </p:spPr>
            <p:txBody>
              <a:bodyPr/>
              <a:lstStyle/>
              <a:p>
                <a:endParaRPr lang="zh-CN" altLang="en-US" sz="1800"/>
              </a:p>
            </p:txBody>
          </p:sp>
        </p:grpSp>
      </p:grpSp>
      <p:sp>
        <p:nvSpPr>
          <p:cNvPr id="24" name="标题 23"/>
          <p:cNvSpPr>
            <a:spLocks noGrp="1"/>
          </p:cNvSpPr>
          <p:nvPr>
            <p:ph type="ctrTitle" hasCustomPrompt="1"/>
          </p:nvPr>
        </p:nvSpPr>
        <p:spPr>
          <a:xfrm>
            <a:off x="502921" y="2182877"/>
            <a:ext cx="11187431" cy="852955"/>
          </a:xfrm>
          <a:effectLst>
            <a:outerShdw dist="50800" dir="5400000" algn="t" rotWithShape="0">
              <a:srgbClr val="081D59">
                <a:alpha val="50000"/>
              </a:srgbClr>
            </a:outerShdw>
          </a:effectLst>
        </p:spPr>
        <p:txBody>
          <a:bodyPr wrap="square" anchor="t" anchorCtr="0">
            <a:spAutoFit/>
          </a:bodyPr>
          <a:lstStyle>
            <a:lvl1pPr algn="ctr">
              <a:defRPr sz="5500" b="1" u="none" strike="noStrike" kern="1200" cap="none" spc="0" normalizeH="0">
                <a:gradFill>
                  <a:gsLst>
                    <a:gs pos="0">
                      <a:srgbClr val="FEFEFE"/>
                    </a:gs>
                    <a:gs pos="100000">
                      <a:srgbClr val="C6EBFF"/>
                    </a:gs>
                  </a:gsLst>
                  <a:lin ang="5400000" scaled="0"/>
                </a:gradFill>
                <a:latin typeface="+mj-ea"/>
                <a:ea typeface="+mj-ea"/>
                <a:cs typeface="Arial Black" panose="020B0A04020102020204" charset="0"/>
              </a:defRPr>
            </a:lvl1pPr>
          </a:lstStyle>
          <a:p>
            <a:r>
              <a:rPr lang="zh-CN" altLang="en-US"/>
              <a:t>单击此处添加主标题</a:t>
            </a:r>
            <a:endParaRPr lang="en-US" altLang="zh-CN"/>
          </a:p>
        </p:txBody>
      </p:sp>
      <p:sp>
        <p:nvSpPr>
          <p:cNvPr id="4" name="副标题 3"/>
          <p:cNvSpPr>
            <a:spLocks noGrp="1"/>
          </p:cNvSpPr>
          <p:nvPr>
            <p:ph type="subTitle" idx="1" hasCustomPrompt="1"/>
          </p:nvPr>
        </p:nvSpPr>
        <p:spPr>
          <a:xfrm>
            <a:off x="502921" y="3217474"/>
            <a:ext cx="11187431" cy="478239"/>
          </a:xfrm>
        </p:spPr>
        <p:txBody>
          <a:bodyPr wrap="square">
            <a:spAutoFit/>
          </a:bodyPr>
          <a:lstStyle>
            <a:lvl1pPr marL="0" indent="0" algn="ctr">
              <a:buNone/>
              <a:defRPr sz="2800" u="none" strike="noStrike" kern="1200" cap="none" spc="0" normalizeH="0">
                <a:solidFill>
                  <a:schemeClr val="bg1"/>
                </a:solidFill>
                <a:uFillTx/>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单击此处添加副标题</a:t>
            </a:r>
          </a:p>
        </p:txBody>
      </p:sp>
      <p:sp>
        <p:nvSpPr>
          <p:cNvPr id="5" name="文本占位符 4"/>
          <p:cNvSpPr>
            <a:spLocks noGrp="1"/>
          </p:cNvSpPr>
          <p:nvPr>
            <p:ph type="body" sz="quarter" idx="3" hasCustomPrompt="1"/>
          </p:nvPr>
        </p:nvSpPr>
        <p:spPr>
          <a:xfrm>
            <a:off x="5409565" y="4359403"/>
            <a:ext cx="2012315" cy="506184"/>
          </a:xfrm>
        </p:spPr>
        <p:txBody>
          <a:bodyPr wrap="square" tIns="50165" anchor="ctr" anchorCtr="0">
            <a:normAutofit/>
          </a:bodyPr>
          <a:lstStyle>
            <a:lvl1pPr marL="0" indent="0" algn="ctr">
              <a:lnSpc>
                <a:spcPct val="100000"/>
              </a:lnSpc>
              <a:buNone/>
              <a:defRPr sz="2700" b="0" u="none" strike="noStrike" kern="1200" cap="none" spc="0" normalizeH="0">
                <a:solidFill>
                  <a:srgbClr val="0B2885"/>
                </a:solidFill>
                <a:uFillTx/>
                <a:latin typeface="+mn-ea"/>
                <a:ea typeface="+mn-ea"/>
                <a:cs typeface="Microsoft YaHei Regular" panose="020B0502040204020203" charset="-122"/>
              </a:defRPr>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en-US" altLang="zh-CN"/>
              <a:t>XXX</a:t>
            </a:r>
            <a:endParaRPr lang="zh-CN" altLang="en-US"/>
          </a:p>
        </p:txBody>
      </p:sp>
    </p:spTree>
    <p:extLst>
      <p:ext uri="{BB962C8B-B14F-4D97-AF65-F5344CB8AC3E}">
        <p14:creationId xmlns:p14="http://schemas.microsoft.com/office/powerpoint/2010/main" val="434364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0" name="文本框 9"/>
          <p:cNvSpPr txBox="1"/>
          <p:nvPr userDrawn="1"/>
        </p:nvSpPr>
        <p:spPr>
          <a:xfrm>
            <a:off x="4769485" y="6072505"/>
            <a:ext cx="2509148" cy="400110"/>
          </a:xfrm>
          <a:prstGeom prst="rect">
            <a:avLst/>
          </a:prstGeom>
          <a:noFill/>
        </p:spPr>
        <p:txBody>
          <a:bodyPr wrap="none" rtlCol="0">
            <a:spAutoFit/>
          </a:bodyPr>
          <a:lstStyle/>
          <a:p>
            <a:r>
              <a:rPr lang="en-US" altLang="zh-CN" sz="2000" b="1">
                <a:solidFill>
                  <a:srgbClr val="F4A032"/>
                </a:solidFill>
                <a:latin typeface="+mn-lt"/>
                <a:ea typeface="微软雅黑" panose="020B0503020204020204" charset="-122"/>
              </a:rPr>
              <a:t>www.koolearn.com</a:t>
            </a:r>
            <a:endParaRPr lang="en-US" altLang="zh-CN" sz="2000" b="1" dirty="0">
              <a:solidFill>
                <a:srgbClr val="F4A032"/>
              </a:solidFill>
              <a:latin typeface="+mn-lt"/>
              <a:ea typeface="微软雅黑" panose="020B0503020204020204" charset="-122"/>
            </a:endParaRPr>
          </a:p>
        </p:txBody>
      </p:sp>
      <p:sp>
        <p:nvSpPr>
          <p:cNvPr id="3113" name="任意多边形 3112"/>
          <p:cNvSpPr/>
          <p:nvPr userDrawn="1"/>
        </p:nvSpPr>
        <p:spPr>
          <a:xfrm>
            <a:off x="4608830" y="3195955"/>
            <a:ext cx="316865" cy="320040"/>
          </a:xfrm>
          <a:custGeom>
            <a:avLst/>
            <a:gdLst/>
            <a:ahLst/>
            <a:cxnLst/>
            <a:rect l="0" t="0" r="0" b="0"/>
            <a:pathLst>
              <a:path w="505" h="510">
                <a:moveTo>
                  <a:pt x="252" y="0"/>
                </a:moveTo>
                <a:lnTo>
                  <a:pt x="252" y="0"/>
                </a:lnTo>
                <a:cubicBezTo>
                  <a:pt x="114" y="0"/>
                  <a:pt x="0" y="114"/>
                  <a:pt x="0" y="257"/>
                </a:cubicBezTo>
                <a:cubicBezTo>
                  <a:pt x="0" y="395"/>
                  <a:pt x="114" y="509"/>
                  <a:pt x="252" y="509"/>
                </a:cubicBezTo>
                <a:cubicBezTo>
                  <a:pt x="395" y="509"/>
                  <a:pt x="504" y="395"/>
                  <a:pt x="504" y="257"/>
                </a:cubicBezTo>
                <a:cubicBezTo>
                  <a:pt x="504" y="114"/>
                  <a:pt x="395" y="0"/>
                  <a:pt x="252" y="0"/>
                </a:cubicBezTo>
                <a:close/>
                <a:moveTo>
                  <a:pt x="352" y="266"/>
                </a:moveTo>
                <a:lnTo>
                  <a:pt x="352" y="266"/>
                </a:lnTo>
                <a:cubicBezTo>
                  <a:pt x="228" y="366"/>
                  <a:pt x="228" y="366"/>
                  <a:pt x="228" y="366"/>
                </a:cubicBezTo>
                <a:cubicBezTo>
                  <a:pt x="219" y="371"/>
                  <a:pt x="204" y="366"/>
                  <a:pt x="204" y="357"/>
                </a:cubicBezTo>
                <a:cubicBezTo>
                  <a:pt x="204" y="152"/>
                  <a:pt x="204" y="152"/>
                  <a:pt x="204" y="152"/>
                </a:cubicBezTo>
                <a:cubicBezTo>
                  <a:pt x="204" y="143"/>
                  <a:pt x="219" y="138"/>
                  <a:pt x="228" y="143"/>
                </a:cubicBezTo>
                <a:cubicBezTo>
                  <a:pt x="352" y="242"/>
                  <a:pt x="352" y="242"/>
                  <a:pt x="352" y="242"/>
                </a:cubicBezTo>
                <a:cubicBezTo>
                  <a:pt x="357" y="252"/>
                  <a:pt x="357" y="262"/>
                  <a:pt x="352" y="266"/>
                </a:cubicBezTo>
                <a:close/>
              </a:path>
            </a:pathLst>
          </a:custGeom>
          <a:solidFill>
            <a:srgbClr val="FFFFFF"/>
          </a:solidFill>
          <a:ln w="9525">
            <a:noFill/>
          </a:ln>
        </p:spPr>
        <p:txBody>
          <a:bodyPr/>
          <a:lstStyle/>
          <a:p>
            <a:endParaRPr lang="zh-CN" altLang="en-US"/>
          </a:p>
        </p:txBody>
      </p:sp>
      <p:sp>
        <p:nvSpPr>
          <p:cNvPr id="3" name="标题 2"/>
          <p:cNvSpPr>
            <a:spLocks noGrp="1"/>
          </p:cNvSpPr>
          <p:nvPr>
            <p:ph type="title" hasCustomPrompt="1"/>
          </p:nvPr>
        </p:nvSpPr>
        <p:spPr>
          <a:xfrm>
            <a:off x="3452161" y="2126640"/>
            <a:ext cx="7650480" cy="735965"/>
          </a:xfrm>
        </p:spPr>
        <p:txBody>
          <a:bodyPr/>
          <a:lstStyle>
            <a:lvl1pPr algn="l">
              <a:defRPr sz="4400" b="1">
                <a:solidFill>
                  <a:schemeClr val="bg1"/>
                </a:solidFill>
                <a:latin typeface="+mj-lt"/>
                <a:ea typeface="微软雅黑" panose="020B0503020204020204" charset="-122"/>
              </a:defRPr>
            </a:lvl1pPr>
          </a:lstStyle>
          <a:p>
            <a:r>
              <a:rPr lang="zh-CN" altLang="en-US" dirty="0"/>
              <a:t>单击此处添加课程标题</a:t>
            </a:r>
          </a:p>
        </p:txBody>
      </p:sp>
      <p:sp>
        <p:nvSpPr>
          <p:cNvPr id="18" name="文本占位符 17"/>
          <p:cNvSpPr>
            <a:spLocks noGrp="1"/>
          </p:cNvSpPr>
          <p:nvPr>
            <p:ph type="body" idx="13" hasCustomPrompt="1"/>
          </p:nvPr>
        </p:nvSpPr>
        <p:spPr>
          <a:xfrm>
            <a:off x="4986655" y="3140910"/>
            <a:ext cx="6269990" cy="594995"/>
          </a:xfrm>
          <a:prstGeom prst="rect">
            <a:avLst/>
          </a:prstGeom>
        </p:spPr>
        <p:txBody>
          <a:bodyPr vert="horz" lIns="91440" tIns="45720" rIns="91440" bIns="45720" rtlCol="0">
            <a:normAutofit/>
          </a:bodyPr>
          <a:lstStyle>
            <a:lvl1pPr marL="0" indent="0">
              <a:buNone/>
              <a:defRPr sz="2800" b="1">
                <a:solidFill>
                  <a:schemeClr val="bg1"/>
                </a:solidFill>
                <a:latin typeface="+mj-lt"/>
                <a:ea typeface="微软雅黑" panose="020B0503020204020204" charset="-122"/>
              </a:defRPr>
            </a:lvl1pPr>
          </a:lstStyle>
          <a:p>
            <a:pPr lvl="0"/>
            <a:r>
              <a:rPr lang="zh-CN" altLang="en-US" dirty="0"/>
              <a:t>单击此处添加 主讲老师</a:t>
            </a:r>
            <a:r>
              <a:rPr lang="zh-CN" altLang="en-US" dirty="0">
                <a:sym typeface="+mn-ea"/>
              </a:rPr>
              <a:t>：</a:t>
            </a:r>
            <a:r>
              <a:rPr lang="en-US" altLang="zh-CN" dirty="0"/>
              <a:t>xxx</a:t>
            </a:r>
          </a:p>
        </p:txBody>
      </p:sp>
    </p:spTree>
    <p:extLst>
      <p:ext uri="{BB962C8B-B14F-4D97-AF65-F5344CB8AC3E}">
        <p14:creationId xmlns:p14="http://schemas.microsoft.com/office/powerpoint/2010/main" val="2970629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16" name="图片 15" descr="/Users/lxm/Documents/1/雅思直播封面.png雅思直播封面"/>
          <p:cNvPicPr>
            <a:picLocks noChangeAspect="1"/>
          </p:cNvPicPr>
          <p:nvPr userDrawn="1"/>
        </p:nvPicPr>
        <p:blipFill>
          <a:blip r:embed="rId2"/>
          <a:srcRect/>
          <a:stretch>
            <a:fillRect/>
          </a:stretch>
        </p:blipFill>
        <p:spPr>
          <a:xfrm>
            <a:off x="-33" y="341"/>
            <a:ext cx="12192000" cy="6858000"/>
          </a:xfrm>
          <a:prstGeom prst="rect">
            <a:avLst/>
          </a:prstGeom>
        </p:spPr>
      </p:pic>
      <p:sp>
        <p:nvSpPr>
          <p:cNvPr id="17" name="圆角矩形 16"/>
          <p:cNvSpPr/>
          <p:nvPr userDrawn="1"/>
        </p:nvSpPr>
        <p:spPr>
          <a:xfrm>
            <a:off x="4657726" y="4359403"/>
            <a:ext cx="2877185" cy="50554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4695191" y="4396239"/>
            <a:ext cx="713740" cy="431876"/>
            <a:chOff x="1168" y="7915"/>
            <a:chExt cx="1124" cy="680"/>
          </a:xfrm>
        </p:grpSpPr>
        <p:sp>
          <p:nvSpPr>
            <p:cNvPr id="19" name="圆角矩形 18"/>
            <p:cNvSpPr/>
            <p:nvPr userDrawn="1"/>
          </p:nvSpPr>
          <p:spPr>
            <a:xfrm>
              <a:off x="1168" y="791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0" name="组合 19"/>
            <p:cNvGrpSpPr/>
            <p:nvPr userDrawn="1"/>
          </p:nvGrpSpPr>
          <p:grpSpPr>
            <a:xfrm>
              <a:off x="1471" y="8053"/>
              <a:ext cx="526" cy="398"/>
              <a:chOff x="17688" y="1995"/>
              <a:chExt cx="9231" cy="6962"/>
            </a:xfrm>
          </p:grpSpPr>
          <p:sp>
            <p:nvSpPr>
              <p:cNvPr id="21" name="任意多边形 20"/>
              <p:cNvSpPr/>
              <p:nvPr/>
            </p:nvSpPr>
            <p:spPr>
              <a:xfrm>
                <a:off x="17688" y="1995"/>
                <a:ext cx="8310" cy="6963"/>
              </a:xfrm>
              <a:custGeom>
                <a:avLst/>
                <a:gdLst/>
                <a:ahLst/>
                <a:cxnLst/>
                <a:rect l="0" t="0" r="0" b="0"/>
                <a:pathLst>
                  <a:path w="14657" h="12281">
                    <a:moveTo>
                      <a:pt x="14406" y="5375"/>
                    </a:moveTo>
                    <a:lnTo>
                      <a:pt x="14406" y="5375"/>
                    </a:lnTo>
                    <a:cubicBezTo>
                      <a:pt x="14187" y="5218"/>
                      <a:pt x="13906" y="5281"/>
                      <a:pt x="13749" y="5469"/>
                    </a:cubicBezTo>
                    <a:cubicBezTo>
                      <a:pt x="10718" y="9624"/>
                      <a:pt x="10718" y="9624"/>
                      <a:pt x="10718" y="9624"/>
                    </a:cubicBezTo>
                    <a:cubicBezTo>
                      <a:pt x="10343" y="7749"/>
                      <a:pt x="8999" y="6218"/>
                      <a:pt x="7219" y="5562"/>
                    </a:cubicBezTo>
                    <a:cubicBezTo>
                      <a:pt x="8000" y="5000"/>
                      <a:pt x="8499" y="4125"/>
                      <a:pt x="8499" y="3094"/>
                    </a:cubicBezTo>
                    <a:cubicBezTo>
                      <a:pt x="8499" y="1375"/>
                      <a:pt x="7125" y="0"/>
                      <a:pt x="5407" y="0"/>
                    </a:cubicBezTo>
                    <a:cubicBezTo>
                      <a:pt x="3719" y="0"/>
                      <a:pt x="2344" y="1375"/>
                      <a:pt x="2344" y="3094"/>
                    </a:cubicBezTo>
                    <a:cubicBezTo>
                      <a:pt x="2344" y="4125"/>
                      <a:pt x="2844" y="5031"/>
                      <a:pt x="3594" y="5562"/>
                    </a:cubicBezTo>
                    <a:cubicBezTo>
                      <a:pt x="1500" y="6311"/>
                      <a:pt x="0" y="8311"/>
                      <a:pt x="0" y="10655"/>
                    </a:cubicBezTo>
                    <a:cubicBezTo>
                      <a:pt x="0" y="11311"/>
                      <a:pt x="0" y="11311"/>
                      <a:pt x="0" y="11311"/>
                    </a:cubicBezTo>
                    <a:cubicBezTo>
                      <a:pt x="0" y="11842"/>
                      <a:pt x="438" y="12280"/>
                      <a:pt x="969" y="12280"/>
                    </a:cubicBezTo>
                    <a:cubicBezTo>
                      <a:pt x="9874" y="12280"/>
                      <a:pt x="9874" y="12280"/>
                      <a:pt x="9874" y="12280"/>
                    </a:cubicBezTo>
                    <a:cubicBezTo>
                      <a:pt x="10406" y="12280"/>
                      <a:pt x="10812" y="11842"/>
                      <a:pt x="10812" y="11311"/>
                    </a:cubicBezTo>
                    <a:cubicBezTo>
                      <a:pt x="10812" y="11030"/>
                      <a:pt x="10812" y="11030"/>
                      <a:pt x="10812" y="11030"/>
                    </a:cubicBezTo>
                    <a:cubicBezTo>
                      <a:pt x="10843" y="10999"/>
                      <a:pt x="10874" y="10999"/>
                      <a:pt x="10906" y="10968"/>
                    </a:cubicBezTo>
                    <a:cubicBezTo>
                      <a:pt x="14499" y="6031"/>
                      <a:pt x="14499" y="6031"/>
                      <a:pt x="14499" y="6031"/>
                    </a:cubicBezTo>
                    <a:cubicBezTo>
                      <a:pt x="14656" y="5812"/>
                      <a:pt x="14624" y="5531"/>
                      <a:pt x="14406" y="5375"/>
                    </a:cubicBezTo>
                  </a:path>
                </a:pathLst>
              </a:custGeom>
              <a:solidFill>
                <a:srgbClr val="FFFFFF"/>
              </a:solidFill>
              <a:ln w="9525">
                <a:noFill/>
              </a:ln>
            </p:spPr>
            <p:txBody>
              <a:bodyPr/>
              <a:lstStyle/>
              <a:p>
                <a:endParaRPr lang="zh-CN" altLang="en-US" sz="1800"/>
              </a:p>
            </p:txBody>
          </p:sp>
          <p:sp>
            <p:nvSpPr>
              <p:cNvPr id="22" name="任意多边形 21"/>
              <p:cNvSpPr/>
              <p:nvPr/>
            </p:nvSpPr>
            <p:spPr>
              <a:xfrm>
                <a:off x="23163" y="2615"/>
                <a:ext cx="3757" cy="515"/>
              </a:xfrm>
              <a:custGeom>
                <a:avLst/>
                <a:gdLst/>
                <a:ahLst/>
                <a:cxnLst/>
                <a:rect l="0" t="0" r="0" b="0"/>
                <a:pathLst>
                  <a:path w="6626" h="907">
                    <a:moveTo>
                      <a:pt x="468" y="906"/>
                    </a:moveTo>
                    <a:lnTo>
                      <a:pt x="468" y="906"/>
                    </a:lnTo>
                    <a:cubicBezTo>
                      <a:pt x="6156" y="906"/>
                      <a:pt x="6156" y="906"/>
                      <a:pt x="6156" y="906"/>
                    </a:cubicBezTo>
                    <a:cubicBezTo>
                      <a:pt x="6437" y="906"/>
                      <a:pt x="6625" y="718"/>
                      <a:pt x="6625" y="468"/>
                    </a:cubicBezTo>
                    <a:cubicBezTo>
                      <a:pt x="6625" y="187"/>
                      <a:pt x="6437" y="0"/>
                      <a:pt x="6156" y="0"/>
                    </a:cubicBezTo>
                    <a:cubicBezTo>
                      <a:pt x="468" y="0"/>
                      <a:pt x="468" y="0"/>
                      <a:pt x="468" y="0"/>
                    </a:cubicBezTo>
                    <a:cubicBezTo>
                      <a:pt x="218" y="0"/>
                      <a:pt x="0" y="187"/>
                      <a:pt x="0" y="468"/>
                    </a:cubicBezTo>
                    <a:cubicBezTo>
                      <a:pt x="0" y="718"/>
                      <a:pt x="218" y="906"/>
                      <a:pt x="468" y="906"/>
                    </a:cubicBezTo>
                  </a:path>
                </a:pathLst>
              </a:custGeom>
              <a:solidFill>
                <a:srgbClr val="FFFFFF"/>
              </a:solidFill>
              <a:ln w="9525">
                <a:noFill/>
              </a:ln>
            </p:spPr>
            <p:txBody>
              <a:bodyPr/>
              <a:lstStyle/>
              <a:p>
                <a:endParaRPr lang="zh-CN" altLang="en-US" sz="1800"/>
              </a:p>
            </p:txBody>
          </p:sp>
          <p:sp>
            <p:nvSpPr>
              <p:cNvPr id="23" name="任意多边形 22"/>
              <p:cNvSpPr/>
              <p:nvPr/>
            </p:nvSpPr>
            <p:spPr>
              <a:xfrm>
                <a:off x="24315" y="3838"/>
                <a:ext cx="2605" cy="515"/>
              </a:xfrm>
              <a:custGeom>
                <a:avLst/>
                <a:gdLst/>
                <a:ahLst/>
                <a:cxnLst/>
                <a:rect l="0" t="0" r="0" b="0"/>
                <a:pathLst>
                  <a:path w="4595" h="907">
                    <a:moveTo>
                      <a:pt x="4125" y="0"/>
                    </a:moveTo>
                    <a:lnTo>
                      <a:pt x="4125" y="0"/>
                    </a:lnTo>
                    <a:cubicBezTo>
                      <a:pt x="437" y="0"/>
                      <a:pt x="437" y="0"/>
                      <a:pt x="437" y="0"/>
                    </a:cubicBezTo>
                    <a:cubicBezTo>
                      <a:pt x="187" y="0"/>
                      <a:pt x="0" y="187"/>
                      <a:pt x="0" y="469"/>
                    </a:cubicBezTo>
                    <a:cubicBezTo>
                      <a:pt x="0" y="719"/>
                      <a:pt x="187" y="906"/>
                      <a:pt x="437" y="906"/>
                    </a:cubicBezTo>
                    <a:cubicBezTo>
                      <a:pt x="4125" y="906"/>
                      <a:pt x="4125" y="906"/>
                      <a:pt x="4125" y="906"/>
                    </a:cubicBezTo>
                    <a:cubicBezTo>
                      <a:pt x="4406" y="906"/>
                      <a:pt x="4594" y="719"/>
                      <a:pt x="4594" y="469"/>
                    </a:cubicBezTo>
                    <a:cubicBezTo>
                      <a:pt x="4594" y="187"/>
                      <a:pt x="4406" y="0"/>
                      <a:pt x="4125" y="0"/>
                    </a:cubicBezTo>
                  </a:path>
                </a:pathLst>
              </a:custGeom>
              <a:solidFill>
                <a:srgbClr val="FFFFFF"/>
              </a:solidFill>
              <a:ln w="9525">
                <a:noFill/>
              </a:ln>
            </p:spPr>
            <p:txBody>
              <a:bodyPr/>
              <a:lstStyle/>
              <a:p>
                <a:endParaRPr lang="zh-CN" altLang="en-US" sz="1800"/>
              </a:p>
            </p:txBody>
          </p:sp>
        </p:grpSp>
      </p:grpSp>
      <p:sp>
        <p:nvSpPr>
          <p:cNvPr id="24" name="标题 23"/>
          <p:cNvSpPr>
            <a:spLocks noGrp="1"/>
          </p:cNvSpPr>
          <p:nvPr>
            <p:ph type="ctrTitle" hasCustomPrompt="1"/>
          </p:nvPr>
        </p:nvSpPr>
        <p:spPr>
          <a:xfrm>
            <a:off x="502921" y="2182877"/>
            <a:ext cx="11187431" cy="852955"/>
          </a:xfrm>
          <a:effectLst>
            <a:outerShdw dist="50800" dir="5400000" algn="t" rotWithShape="0">
              <a:srgbClr val="081D59">
                <a:alpha val="50000"/>
              </a:srgbClr>
            </a:outerShdw>
          </a:effectLst>
        </p:spPr>
        <p:txBody>
          <a:bodyPr wrap="square" anchor="t" anchorCtr="0">
            <a:spAutoFit/>
          </a:bodyPr>
          <a:lstStyle>
            <a:lvl1pPr algn="ctr">
              <a:defRPr sz="5500" b="1" u="none" strike="noStrike" kern="1200" cap="none" spc="0" normalizeH="0">
                <a:gradFill>
                  <a:gsLst>
                    <a:gs pos="0">
                      <a:srgbClr val="FEFEFE"/>
                    </a:gs>
                    <a:gs pos="100000">
                      <a:srgbClr val="C6EBFF"/>
                    </a:gs>
                  </a:gsLst>
                  <a:lin ang="5400000" scaled="0"/>
                </a:gradFill>
                <a:latin typeface="+mj-ea"/>
                <a:ea typeface="+mj-ea"/>
                <a:cs typeface="Arial Black" panose="020B0A04020102020204" charset="0"/>
              </a:defRPr>
            </a:lvl1pPr>
          </a:lstStyle>
          <a:p>
            <a:r>
              <a:rPr lang="zh-CN" altLang="en-US"/>
              <a:t>单击此处添加主标题</a:t>
            </a:r>
            <a:endParaRPr lang="en-US" altLang="zh-CN"/>
          </a:p>
        </p:txBody>
      </p:sp>
      <p:sp>
        <p:nvSpPr>
          <p:cNvPr id="4" name="副标题 3"/>
          <p:cNvSpPr>
            <a:spLocks noGrp="1"/>
          </p:cNvSpPr>
          <p:nvPr>
            <p:ph type="subTitle" idx="1" hasCustomPrompt="1"/>
          </p:nvPr>
        </p:nvSpPr>
        <p:spPr>
          <a:xfrm>
            <a:off x="502921" y="3217474"/>
            <a:ext cx="11187431" cy="478239"/>
          </a:xfrm>
        </p:spPr>
        <p:txBody>
          <a:bodyPr wrap="square">
            <a:spAutoFit/>
          </a:bodyPr>
          <a:lstStyle>
            <a:lvl1pPr marL="0" indent="0" algn="ctr">
              <a:buNone/>
              <a:defRPr sz="2800" u="none" strike="noStrike" kern="1200" cap="none" spc="0" normalizeH="0">
                <a:solidFill>
                  <a:schemeClr val="bg1"/>
                </a:solidFill>
                <a:uFillTx/>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单击此处添加副标题</a:t>
            </a:r>
          </a:p>
        </p:txBody>
      </p:sp>
      <p:sp>
        <p:nvSpPr>
          <p:cNvPr id="5" name="文本占位符 4"/>
          <p:cNvSpPr>
            <a:spLocks noGrp="1"/>
          </p:cNvSpPr>
          <p:nvPr>
            <p:ph type="body" sz="quarter" idx="3" hasCustomPrompt="1"/>
          </p:nvPr>
        </p:nvSpPr>
        <p:spPr>
          <a:xfrm>
            <a:off x="5409565" y="4359403"/>
            <a:ext cx="2012315" cy="506184"/>
          </a:xfrm>
        </p:spPr>
        <p:txBody>
          <a:bodyPr wrap="square" tIns="50165" anchor="ctr" anchorCtr="0">
            <a:normAutofit/>
          </a:bodyPr>
          <a:lstStyle>
            <a:lvl1pPr marL="0" indent="0" algn="ctr">
              <a:lnSpc>
                <a:spcPct val="100000"/>
              </a:lnSpc>
              <a:buNone/>
              <a:defRPr sz="2700" b="0" u="none" strike="noStrike" kern="1200" cap="none" spc="0" normalizeH="0">
                <a:solidFill>
                  <a:srgbClr val="0B2885"/>
                </a:solidFill>
                <a:uFillTx/>
                <a:latin typeface="+mn-ea"/>
                <a:ea typeface="+mn-ea"/>
                <a:cs typeface="Microsoft YaHei Regular" panose="020B0503020204020204" charset="-122"/>
              </a:defRPr>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en-US" altLang="zh-CN"/>
              <a:t>XXX</a:t>
            </a:r>
            <a:endParaRPr lang="zh-CN" altLang="en-US"/>
          </a:p>
        </p:txBody>
      </p:sp>
    </p:spTree>
    <p:extLst>
      <p:ext uri="{BB962C8B-B14F-4D97-AF65-F5344CB8AC3E}">
        <p14:creationId xmlns:p14="http://schemas.microsoft.com/office/powerpoint/2010/main" val="3235743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任意多边形 1"/>
          <p:cNvSpPr/>
          <p:nvPr userDrawn="1"/>
        </p:nvSpPr>
        <p:spPr>
          <a:xfrm>
            <a:off x="552451" y="1360409"/>
            <a:ext cx="429168" cy="36079"/>
          </a:xfrm>
          <a:custGeom>
            <a:avLst/>
            <a:gdLst/>
            <a:ahLst/>
            <a:cxnLst/>
            <a:rect l="0" t="0" r="0" b="0"/>
            <a:pathLst>
              <a:path w="2158" h="375">
                <a:moveTo>
                  <a:pt x="2032" y="374"/>
                </a:moveTo>
                <a:lnTo>
                  <a:pt x="2032" y="374"/>
                </a:lnTo>
                <a:cubicBezTo>
                  <a:pt x="32" y="374"/>
                  <a:pt x="32" y="374"/>
                  <a:pt x="32" y="374"/>
                </a:cubicBezTo>
                <a:cubicBezTo>
                  <a:pt x="0" y="374"/>
                  <a:pt x="0" y="343"/>
                  <a:pt x="0" y="343"/>
                </a:cubicBezTo>
                <a:cubicBezTo>
                  <a:pt x="94" y="31"/>
                  <a:pt x="94" y="31"/>
                  <a:pt x="94" y="31"/>
                </a:cubicBezTo>
                <a:cubicBezTo>
                  <a:pt x="94" y="31"/>
                  <a:pt x="94" y="0"/>
                  <a:pt x="125" y="0"/>
                </a:cubicBezTo>
                <a:cubicBezTo>
                  <a:pt x="2125" y="0"/>
                  <a:pt x="2125" y="0"/>
                  <a:pt x="2125" y="0"/>
                </a:cubicBezTo>
                <a:cubicBezTo>
                  <a:pt x="2125" y="0"/>
                  <a:pt x="2157" y="31"/>
                  <a:pt x="2157" y="62"/>
                </a:cubicBezTo>
                <a:cubicBezTo>
                  <a:pt x="2063" y="343"/>
                  <a:pt x="2063" y="343"/>
                  <a:pt x="2063" y="343"/>
                </a:cubicBezTo>
                <a:cubicBezTo>
                  <a:pt x="2063" y="374"/>
                  <a:pt x="2063" y="374"/>
                  <a:pt x="2032" y="374"/>
                </a:cubicBezTo>
              </a:path>
            </a:pathLst>
          </a:custGeom>
          <a:solidFill>
            <a:srgbClr val="3717C8"/>
          </a:solidFill>
          <a:ln w="9525">
            <a:noFill/>
          </a:ln>
        </p:spPr>
        <p:txBody>
          <a:bodyPr/>
          <a:lstStyle/>
          <a:p>
            <a:endParaRPr lang="zh-CN" altLang="en-US" sz="1800"/>
          </a:p>
        </p:txBody>
      </p:sp>
      <p:sp>
        <p:nvSpPr>
          <p:cNvPr id="3" name="任意多边形 2"/>
          <p:cNvSpPr/>
          <p:nvPr userDrawn="1"/>
        </p:nvSpPr>
        <p:spPr>
          <a:xfrm>
            <a:off x="998827" y="1361130"/>
            <a:ext cx="935951" cy="36079"/>
          </a:xfrm>
          <a:custGeom>
            <a:avLst/>
            <a:gdLst/>
            <a:ahLst/>
            <a:cxnLst/>
            <a:rect l="0" t="0" r="0" b="0"/>
            <a:pathLst>
              <a:path w="5968" h="375">
                <a:moveTo>
                  <a:pt x="5842" y="374"/>
                </a:moveTo>
                <a:lnTo>
                  <a:pt x="5842" y="374"/>
                </a:lnTo>
                <a:cubicBezTo>
                  <a:pt x="31" y="374"/>
                  <a:pt x="31" y="374"/>
                  <a:pt x="31" y="374"/>
                </a:cubicBezTo>
                <a:lnTo>
                  <a:pt x="0" y="343"/>
                </a:lnTo>
                <a:cubicBezTo>
                  <a:pt x="93" y="31"/>
                  <a:pt x="93" y="31"/>
                  <a:pt x="93" y="31"/>
                </a:cubicBezTo>
                <a:lnTo>
                  <a:pt x="125" y="0"/>
                </a:lnTo>
                <a:cubicBezTo>
                  <a:pt x="5936" y="0"/>
                  <a:pt x="5936" y="0"/>
                  <a:pt x="5936" y="0"/>
                </a:cubicBezTo>
                <a:cubicBezTo>
                  <a:pt x="5936" y="0"/>
                  <a:pt x="5967" y="31"/>
                  <a:pt x="5967" y="62"/>
                </a:cubicBezTo>
                <a:cubicBezTo>
                  <a:pt x="5874" y="343"/>
                  <a:pt x="5874" y="343"/>
                  <a:pt x="5874" y="343"/>
                </a:cubicBezTo>
                <a:cubicBezTo>
                  <a:pt x="5874" y="374"/>
                  <a:pt x="5842" y="374"/>
                  <a:pt x="5842" y="374"/>
                </a:cubicBezTo>
              </a:path>
            </a:pathLst>
          </a:custGeom>
          <a:gradFill>
            <a:gsLst>
              <a:gs pos="0">
                <a:schemeClr val="bg1"/>
              </a:gs>
              <a:gs pos="100000">
                <a:srgbClr val="3717C8"/>
              </a:gs>
            </a:gsLst>
            <a:lin ang="10800000" scaled="0"/>
          </a:gradFill>
          <a:ln w="9525">
            <a:noFill/>
          </a:ln>
        </p:spPr>
        <p:txBody>
          <a:bodyPr/>
          <a:lstStyle/>
          <a:p>
            <a:endParaRPr lang="zh-CN" altLang="en-US" sz="1800"/>
          </a:p>
        </p:txBody>
      </p:sp>
      <p:sp>
        <p:nvSpPr>
          <p:cNvPr id="7" name="标题 6"/>
          <p:cNvSpPr>
            <a:spLocks noGrp="1"/>
          </p:cNvSpPr>
          <p:nvPr>
            <p:ph type="ctrTitle" hasCustomPrompt="1"/>
          </p:nvPr>
        </p:nvSpPr>
        <p:spPr>
          <a:xfrm>
            <a:off x="467360" y="838201"/>
            <a:ext cx="11264053" cy="508847"/>
          </a:xfrm>
        </p:spPr>
        <p:txBody>
          <a:bodyPr wrap="square" anchor="t" anchorCtr="0">
            <a:spAutoFit/>
          </a:bodyPr>
          <a:lstStyle>
            <a:lvl1pPr algn="l">
              <a:defRPr sz="2800" b="1" u="none" strike="noStrike" kern="1200" cap="none" spc="0" normalizeH="0">
                <a:solidFill>
                  <a:schemeClr val="tx1">
                    <a:lumMod val="85000"/>
                    <a:lumOff val="15000"/>
                  </a:schemeClr>
                </a:solidFill>
                <a:uFillTx/>
                <a:latin typeface="+mj-ea"/>
                <a:ea typeface="+mj-ea"/>
              </a:defRPr>
            </a:lvl1pPr>
          </a:lstStyle>
          <a:p>
            <a:r>
              <a:rPr lang="zh-CN" altLang="en-US"/>
              <a:t>添加文本</a:t>
            </a:r>
          </a:p>
        </p:txBody>
      </p:sp>
      <p:sp>
        <p:nvSpPr>
          <p:cNvPr id="10" name="副标题 9"/>
          <p:cNvSpPr>
            <a:spLocks noGrp="1"/>
          </p:cNvSpPr>
          <p:nvPr>
            <p:ph type="subTitle" idx="1" hasCustomPrompt="1"/>
          </p:nvPr>
        </p:nvSpPr>
        <p:spPr>
          <a:xfrm>
            <a:off x="462280" y="1696720"/>
            <a:ext cx="11264053" cy="4480560"/>
          </a:xfrm>
        </p:spPr>
        <p:txBody>
          <a:bodyPr wrap="square">
            <a:normAutofit/>
          </a:bodyPr>
          <a:lstStyle>
            <a:lvl1pPr marL="0" indent="0" algn="l">
              <a:lnSpc>
                <a:spcPct val="120000"/>
              </a:lnSpc>
              <a:spcBef>
                <a:spcPts val="0"/>
              </a:spcBef>
              <a:spcAft>
                <a:spcPts val="0"/>
              </a:spcAft>
              <a:buNone/>
              <a:defRPr sz="2000"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zh-CN" altLang="en-US" u="sng"/>
          </a:p>
          <a:p>
            <a:endParaRPr lang="zh-CN" altLang="en-US"/>
          </a:p>
          <a:p>
            <a:endParaRPr lang="zh-CN" altLang="en-US"/>
          </a:p>
        </p:txBody>
      </p:sp>
    </p:spTree>
    <p:extLst>
      <p:ext uri="{BB962C8B-B14F-4D97-AF65-F5344CB8AC3E}">
        <p14:creationId xmlns:p14="http://schemas.microsoft.com/office/powerpoint/2010/main" val="2066794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grpSp>
        <p:nvGrpSpPr>
          <p:cNvPr id="5" name="组合 4"/>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42413"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副标题 10"/>
          <p:cNvSpPr>
            <a:spLocks noGrp="1"/>
          </p:cNvSpPr>
          <p:nvPr>
            <p:ph type="subTitle" idx="1" hasCustomPrompt="1"/>
          </p:nvPr>
        </p:nvSpPr>
        <p:spPr>
          <a:xfrm>
            <a:off x="461434" y="1463040"/>
            <a:ext cx="11247967" cy="4715087"/>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en-US" altLang="zh-CN"/>
          </a:p>
        </p:txBody>
      </p:sp>
    </p:spTree>
    <p:extLst>
      <p:ext uri="{BB962C8B-B14F-4D97-AF65-F5344CB8AC3E}">
        <p14:creationId xmlns:p14="http://schemas.microsoft.com/office/powerpoint/2010/main" val="1894921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7" name="组合 6"/>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03467"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内容占位符 10"/>
          <p:cNvSpPr>
            <a:spLocks noGrp="1"/>
          </p:cNvSpPr>
          <p:nvPr>
            <p:ph idx="13" hasCustomPrompt="1"/>
          </p:nvPr>
        </p:nvSpPr>
        <p:spPr>
          <a:xfrm>
            <a:off x="462281" y="1463041"/>
            <a:ext cx="11209020" cy="4713393"/>
          </a:xfrm>
        </p:spPr>
        <p:txBody>
          <a:bodyPr/>
          <a:lstStyle>
            <a:lvl1pPr>
              <a:lnSpc>
                <a:spcPct val="120000"/>
              </a:lnSpc>
              <a:spcAft>
                <a:spcPts val="0"/>
              </a:spcAft>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a:lnSpc>
                <a:spcPct val="120000"/>
              </a:lnSpc>
              <a:spcAft>
                <a:spcPts val="0"/>
              </a:spcAft>
              <a:defRPr sz="2000" u="none" strike="noStrike" kern="1200" cap="none" spc="0" normalizeH="0">
                <a:solidFill>
                  <a:schemeClr val="tx1">
                    <a:lumMod val="85000"/>
                    <a:lumOff val="15000"/>
                  </a:schemeClr>
                </a:solidFill>
                <a:uFillTx/>
                <a:latin typeface="+mn-ea"/>
                <a:ea typeface="+mn-ea"/>
              </a:defRPr>
            </a:lvl2pPr>
            <a:lvl3pPr>
              <a:lnSpc>
                <a:spcPct val="120000"/>
              </a:lnSpc>
              <a:spcAft>
                <a:spcPts val="0"/>
              </a:spcAft>
              <a:defRPr sz="2000" u="none" strike="noStrike" kern="1200" cap="none" spc="0" normalizeH="0">
                <a:solidFill>
                  <a:schemeClr val="tx1">
                    <a:lumMod val="85000"/>
                    <a:lumOff val="15000"/>
                  </a:schemeClr>
                </a:solidFill>
                <a:uFillTx/>
                <a:latin typeface="+mn-ea"/>
                <a:ea typeface="+mn-ea"/>
              </a:defRPr>
            </a:lvl3pPr>
            <a:lvl4pPr>
              <a:lnSpc>
                <a:spcPct val="120000"/>
              </a:lnSpc>
              <a:spcAft>
                <a:spcPts val="0"/>
              </a:spcAft>
              <a:defRPr sz="2000" u="none" strike="noStrike" kern="1200" cap="none" spc="0" normalizeH="0">
                <a:solidFill>
                  <a:schemeClr val="tx1">
                    <a:lumMod val="85000"/>
                    <a:lumOff val="15000"/>
                  </a:schemeClr>
                </a:solidFill>
                <a:uFillTx/>
                <a:latin typeface="+mn-ea"/>
                <a:ea typeface="+mn-ea"/>
              </a:defRPr>
            </a:lvl4pPr>
            <a:lvl5pPr>
              <a:lnSpc>
                <a:spcPct val="120000"/>
              </a:lnSpc>
              <a:spcAft>
                <a:spcPts val="0"/>
              </a:spcAft>
              <a:defRPr sz="2000" u="none" strike="noStrike" kern="1200" cap="none" spc="0" normalizeH="0">
                <a:solidFill>
                  <a:schemeClr val="tx1">
                    <a:lumMod val="85000"/>
                    <a:lumOff val="15000"/>
                  </a:schemeClr>
                </a:solidFill>
                <a:uFillTx/>
                <a:latin typeface="+mn-ea"/>
                <a:ea typeface="+mn-ea"/>
              </a:defRPr>
            </a:lvl5pPr>
          </a:lstStyle>
          <a:p>
            <a:pPr lvl="0"/>
            <a:r>
              <a:rPr lang="zh-CN" altLang="en-US"/>
              <a:t>单击此处添加文本内容</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25244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标题 6"/>
          <p:cNvSpPr>
            <a:spLocks noGrp="1"/>
          </p:cNvSpPr>
          <p:nvPr>
            <p:ph type="ctrTitle" hasCustomPrompt="1"/>
          </p:nvPr>
        </p:nvSpPr>
        <p:spPr>
          <a:xfrm>
            <a:off x="866775" y="854861"/>
            <a:ext cx="8100000" cy="368364"/>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cs typeface="Arial Bold" panose="020B0604020202020204" charset="0"/>
              </a:defRPr>
            </a:lvl1pPr>
          </a:lstStyle>
          <a:p>
            <a:r>
              <a:rPr lang="zh-CN" altLang="en-US">
                <a:sym typeface="+mn-ea"/>
              </a:rPr>
              <a:t>单击此处添加标题</a:t>
            </a:r>
            <a:endParaRPr lang="en-US" altLang="zh-CN">
              <a:sym typeface="+mn-ea"/>
            </a:endParaRPr>
          </a:p>
        </p:txBody>
      </p:sp>
      <p:grpSp>
        <p:nvGrpSpPr>
          <p:cNvPr id="8" name="组合 7"/>
          <p:cNvGrpSpPr/>
          <p:nvPr userDrawn="1"/>
        </p:nvGrpSpPr>
        <p:grpSpPr>
          <a:xfrm>
            <a:off x="501651" y="878359"/>
            <a:ext cx="295275" cy="270557"/>
            <a:chOff x="1214" y="2747"/>
            <a:chExt cx="465" cy="426"/>
          </a:xfrm>
        </p:grpSpPr>
        <p:sp>
          <p:nvSpPr>
            <p:cNvPr id="9" name="椭圆 8"/>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9"/>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2764786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副标题 1"/>
          <p:cNvSpPr>
            <a:spLocks noGrp="1"/>
          </p:cNvSpPr>
          <p:nvPr>
            <p:ph type="subTitle" idx="1" hasCustomPrompt="1"/>
          </p:nvPr>
        </p:nvSpPr>
        <p:spPr>
          <a:xfrm>
            <a:off x="462281" y="862482"/>
            <a:ext cx="8531860" cy="5315245"/>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sym typeface="+mn-ea"/>
              </a:rPr>
              <a:t>单击此处添加文本内容</a:t>
            </a:r>
            <a:endParaRPr lang="en-US" altLang="zh-CN">
              <a:sym typeface="+mn-ea"/>
            </a:endParaRPr>
          </a:p>
        </p:txBody>
      </p:sp>
    </p:spTree>
    <p:extLst>
      <p:ext uri="{BB962C8B-B14F-4D97-AF65-F5344CB8AC3E}">
        <p14:creationId xmlns:p14="http://schemas.microsoft.com/office/powerpoint/2010/main" val="4057102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242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16" name="图片 15" descr="/Users/lxm/Documents/1/雅思直播封底.png雅思直播封底"/>
          <p:cNvPicPr>
            <a:picLocks noChangeAspect="1"/>
          </p:cNvPicPr>
          <p:nvPr userDrawn="1"/>
        </p:nvPicPr>
        <p:blipFill>
          <a:blip r:embed="rId2"/>
          <a:srcRect/>
          <a:stretch>
            <a:fillRect/>
          </a:stretch>
        </p:blipFill>
        <p:spPr>
          <a:xfrm>
            <a:off x="-33" y="341"/>
            <a:ext cx="12192000" cy="6858000"/>
          </a:xfrm>
          <a:prstGeom prst="rect">
            <a:avLst/>
          </a:prstGeom>
        </p:spPr>
      </p:pic>
      <p:sp>
        <p:nvSpPr>
          <p:cNvPr id="6" name="文本框 5"/>
          <p:cNvSpPr txBox="1"/>
          <p:nvPr userDrawn="1"/>
        </p:nvSpPr>
        <p:spPr>
          <a:xfrm>
            <a:off x="553086" y="3217474"/>
            <a:ext cx="11085831" cy="480131"/>
          </a:xfrm>
          <a:prstGeom prst="rect">
            <a:avLst/>
          </a:prstGeom>
          <a:noFill/>
        </p:spPr>
        <p:txBody>
          <a:bodyPr wrap="square" rtlCol="0">
            <a:spAutoFit/>
          </a:bodyPr>
          <a:lstStyle/>
          <a:p>
            <a:pPr algn="ctr">
              <a:lnSpc>
                <a:spcPct val="90000"/>
              </a:lnSpc>
              <a:spcBef>
                <a:spcPts val="0"/>
              </a:spcBef>
              <a:spcAft>
                <a:spcPts val="0"/>
              </a:spcAft>
            </a:pPr>
            <a:r>
              <a:rPr lang="zh-CN" altLang="en-US" sz="2800">
                <a:solidFill>
                  <a:srgbClr val="FFFFFF"/>
                </a:solidFill>
                <a:cs typeface="Microsoft YaHei Regular" panose="020B0503020204020204" charset="-122"/>
                <a:sym typeface="+mn-ea"/>
              </a:rPr>
              <a:t>新东方官方网络课堂</a:t>
            </a:r>
            <a:endParaRPr lang="zh-CN" altLang="en-US" sz="2800">
              <a:solidFill>
                <a:srgbClr val="FFFFFF"/>
              </a:solidFill>
              <a:latin typeface="Arial Regular" panose="020B0604020202020204" charset="0"/>
              <a:cs typeface="Microsoft YaHei Regular" panose="020B0503020204020204" charset="-122"/>
              <a:sym typeface="+mn-ea"/>
            </a:endParaRPr>
          </a:p>
        </p:txBody>
      </p:sp>
      <p:sp>
        <p:nvSpPr>
          <p:cNvPr id="8" name="文本框 7"/>
          <p:cNvSpPr txBox="1"/>
          <p:nvPr userDrawn="1"/>
        </p:nvSpPr>
        <p:spPr>
          <a:xfrm>
            <a:off x="468631" y="2198120"/>
            <a:ext cx="11254740" cy="854080"/>
          </a:xfrm>
          <a:prstGeom prst="rect">
            <a:avLst/>
          </a:prstGeom>
          <a:noFill/>
          <a:effectLst>
            <a:outerShdw dist="50800" dir="5400000" algn="t" rotWithShape="0">
              <a:srgbClr val="081D59">
                <a:alpha val="50000"/>
              </a:srgbClr>
            </a:outerShdw>
          </a:effectLst>
        </p:spPr>
        <p:txBody>
          <a:bodyPr wrap="square" rtlCol="0">
            <a:spAutoFit/>
          </a:bodyPr>
          <a:lstStyle/>
          <a:p>
            <a:pPr algn="ctr">
              <a:lnSpc>
                <a:spcPct val="90000"/>
              </a:lnSpc>
              <a:spcBef>
                <a:spcPts val="0"/>
              </a:spcBef>
              <a:spcAft>
                <a:spcPts val="0"/>
              </a:spcAft>
            </a:pPr>
            <a:r>
              <a:rPr lang="en-US" altLang="zh-CN" sz="5500" b="1">
                <a:gradFill>
                  <a:gsLst>
                    <a:gs pos="0">
                      <a:srgbClr val="FEFEFE"/>
                    </a:gs>
                    <a:gs pos="100000">
                      <a:srgbClr val="C6EBFF"/>
                    </a:gs>
                  </a:gsLst>
                  <a:lin ang="5400000" scaled="0"/>
                </a:gradFill>
                <a:latin typeface="Arial Black" panose="020B0A04020102020204" charset="0"/>
                <a:ea typeface="Microsoft YaHei Heavy" panose="020B0502040204020203" charset="-122"/>
                <a:cs typeface="Arial Black" panose="020B0A04020102020204" charset="0"/>
                <a:sym typeface="+mn-ea"/>
              </a:rPr>
              <a:t>THANKS</a:t>
            </a:r>
          </a:p>
        </p:txBody>
      </p:sp>
      <p:grpSp>
        <p:nvGrpSpPr>
          <p:cNvPr id="5" name="组合 4"/>
          <p:cNvGrpSpPr/>
          <p:nvPr userDrawn="1"/>
        </p:nvGrpSpPr>
        <p:grpSpPr>
          <a:xfrm>
            <a:off x="4350386" y="4359403"/>
            <a:ext cx="3491231" cy="505548"/>
            <a:chOff x="1109" y="6864"/>
            <a:chExt cx="5498" cy="796"/>
          </a:xfrm>
        </p:grpSpPr>
        <p:sp>
          <p:nvSpPr>
            <p:cNvPr id="17" name="圆角矩形 16"/>
            <p:cNvSpPr/>
            <p:nvPr userDrawn="1"/>
          </p:nvSpPr>
          <p:spPr>
            <a:xfrm>
              <a:off x="1109" y="6864"/>
              <a:ext cx="5499" cy="7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1168" y="6925"/>
              <a:ext cx="1124" cy="680"/>
              <a:chOff x="1168" y="6925"/>
              <a:chExt cx="1124" cy="680"/>
            </a:xfrm>
          </p:grpSpPr>
          <p:sp>
            <p:nvSpPr>
              <p:cNvPr id="19" name="圆角矩形 18"/>
              <p:cNvSpPr/>
              <p:nvPr userDrawn="1"/>
            </p:nvSpPr>
            <p:spPr>
              <a:xfrm>
                <a:off x="1168" y="692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73" name="任意多边形 3072"/>
              <p:cNvSpPr/>
              <p:nvPr userDrawn="1"/>
            </p:nvSpPr>
            <p:spPr>
              <a:xfrm>
                <a:off x="1467" y="7051"/>
                <a:ext cx="530" cy="407"/>
              </a:xfrm>
              <a:custGeom>
                <a:avLst/>
                <a:gdLst/>
                <a:ahLst/>
                <a:cxnLst/>
                <a:rect l="0" t="0" r="0" b="0"/>
                <a:pathLst>
                  <a:path w="11157" h="8563">
                    <a:moveTo>
                      <a:pt x="10624" y="7000"/>
                    </a:moveTo>
                    <a:lnTo>
                      <a:pt x="10624" y="7000"/>
                    </a:lnTo>
                    <a:cubicBezTo>
                      <a:pt x="8031" y="5468"/>
                      <a:pt x="8031" y="5468"/>
                      <a:pt x="8031" y="5468"/>
                    </a:cubicBezTo>
                    <a:cubicBezTo>
                      <a:pt x="8624" y="3719"/>
                      <a:pt x="7905" y="1688"/>
                      <a:pt x="6249" y="719"/>
                    </a:cubicBezTo>
                    <a:cubicBezTo>
                      <a:pt x="5313" y="157"/>
                      <a:pt x="4219" y="0"/>
                      <a:pt x="3188" y="282"/>
                    </a:cubicBezTo>
                    <a:cubicBezTo>
                      <a:pt x="2125" y="563"/>
                      <a:pt x="1250" y="1219"/>
                      <a:pt x="719" y="2157"/>
                    </a:cubicBezTo>
                    <a:cubicBezTo>
                      <a:pt x="156" y="3063"/>
                      <a:pt x="0" y="4157"/>
                      <a:pt x="282" y="5218"/>
                    </a:cubicBezTo>
                    <a:cubicBezTo>
                      <a:pt x="563" y="6250"/>
                      <a:pt x="1219" y="7125"/>
                      <a:pt x="2157" y="7687"/>
                    </a:cubicBezTo>
                    <a:cubicBezTo>
                      <a:pt x="2782" y="8062"/>
                      <a:pt x="3500" y="8218"/>
                      <a:pt x="4188" y="8218"/>
                    </a:cubicBezTo>
                    <a:cubicBezTo>
                      <a:pt x="5313" y="8218"/>
                      <a:pt x="6406" y="7781"/>
                      <a:pt x="7187" y="6906"/>
                    </a:cubicBezTo>
                    <a:cubicBezTo>
                      <a:pt x="9781" y="8437"/>
                      <a:pt x="9781" y="8437"/>
                      <a:pt x="9781" y="8437"/>
                    </a:cubicBezTo>
                    <a:cubicBezTo>
                      <a:pt x="9905" y="8531"/>
                      <a:pt x="10062" y="8562"/>
                      <a:pt x="10187" y="8562"/>
                    </a:cubicBezTo>
                    <a:cubicBezTo>
                      <a:pt x="10468" y="8562"/>
                      <a:pt x="10749" y="8406"/>
                      <a:pt x="10906" y="8156"/>
                    </a:cubicBezTo>
                    <a:cubicBezTo>
                      <a:pt x="11156" y="7750"/>
                      <a:pt x="10999" y="7250"/>
                      <a:pt x="10624" y="7000"/>
                    </a:cubicBezTo>
                    <a:close/>
                    <a:moveTo>
                      <a:pt x="4188" y="6812"/>
                    </a:moveTo>
                    <a:lnTo>
                      <a:pt x="4188" y="6812"/>
                    </a:lnTo>
                    <a:cubicBezTo>
                      <a:pt x="3750" y="6812"/>
                      <a:pt x="3282" y="6687"/>
                      <a:pt x="2875" y="6437"/>
                    </a:cubicBezTo>
                    <a:cubicBezTo>
                      <a:pt x="2250" y="6093"/>
                      <a:pt x="1844" y="5531"/>
                      <a:pt x="1657" y="4843"/>
                    </a:cubicBezTo>
                    <a:cubicBezTo>
                      <a:pt x="1469" y="4188"/>
                      <a:pt x="1594" y="3469"/>
                      <a:pt x="1938" y="2876"/>
                    </a:cubicBezTo>
                    <a:cubicBezTo>
                      <a:pt x="2282" y="2251"/>
                      <a:pt x="2844" y="1844"/>
                      <a:pt x="3531" y="1657"/>
                    </a:cubicBezTo>
                    <a:cubicBezTo>
                      <a:pt x="3750" y="1594"/>
                      <a:pt x="3969" y="1563"/>
                      <a:pt x="4188" y="1563"/>
                    </a:cubicBezTo>
                    <a:cubicBezTo>
                      <a:pt x="4657" y="1563"/>
                      <a:pt x="5125" y="1688"/>
                      <a:pt x="5532" y="1938"/>
                    </a:cubicBezTo>
                    <a:cubicBezTo>
                      <a:pt x="6781" y="2657"/>
                      <a:pt x="7187" y="4282"/>
                      <a:pt x="6437" y="5531"/>
                    </a:cubicBezTo>
                    <a:cubicBezTo>
                      <a:pt x="5968" y="6343"/>
                      <a:pt x="5094" y="6812"/>
                      <a:pt x="4188" y="6812"/>
                    </a:cubicBezTo>
                    <a:close/>
                  </a:path>
                </a:pathLst>
              </a:custGeom>
              <a:solidFill>
                <a:srgbClr val="FFFFFF"/>
              </a:solidFill>
              <a:ln w="9525">
                <a:noFill/>
              </a:ln>
            </p:spPr>
            <p:txBody>
              <a:bodyPr/>
              <a:lstStyle/>
              <a:p>
                <a:endParaRPr lang="zh-CN" altLang="en-US" sz="1800"/>
              </a:p>
            </p:txBody>
          </p:sp>
        </p:grpSp>
        <p:sp>
          <p:nvSpPr>
            <p:cNvPr id="9" name="文本框 8"/>
            <p:cNvSpPr txBox="1"/>
            <p:nvPr userDrawn="1"/>
          </p:nvSpPr>
          <p:spPr>
            <a:xfrm>
              <a:off x="2307" y="6864"/>
              <a:ext cx="4169" cy="796"/>
            </a:xfrm>
            <a:prstGeom prst="rect">
              <a:avLst/>
            </a:prstGeom>
            <a:noFill/>
          </p:spPr>
          <p:txBody>
            <a:bodyPr wrap="square" rtlCol="0" anchor="ctr" anchorCtr="0">
              <a:normAutofit/>
            </a:bodyPr>
            <a:lstStyle/>
            <a:p>
              <a:pPr algn="ctr"/>
              <a:r>
                <a:rPr lang="en-US" altLang="zh-CN" sz="2100">
                  <a:solidFill>
                    <a:srgbClr val="0B2885"/>
                  </a:solidFill>
                  <a:latin typeface="Arial Regular" panose="020B0604020202020204" charset="0"/>
                  <a:ea typeface="微软雅黑" panose="020B0503020204020204" charset="-122"/>
                  <a:cs typeface="Arial Regular" panose="020B0604020202020204" charset="0"/>
                </a:rPr>
                <a:t>liuxue.koolearn.com</a:t>
              </a:r>
            </a:p>
          </p:txBody>
        </p:sp>
      </p:grpSp>
    </p:spTree>
    <p:extLst>
      <p:ext uri="{BB962C8B-B14F-4D97-AF65-F5344CB8AC3E}">
        <p14:creationId xmlns:p14="http://schemas.microsoft.com/office/powerpoint/2010/main" val="2819635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任意多边形 1"/>
          <p:cNvSpPr/>
          <p:nvPr userDrawn="1"/>
        </p:nvSpPr>
        <p:spPr>
          <a:xfrm>
            <a:off x="552451" y="1360409"/>
            <a:ext cx="429168" cy="36079"/>
          </a:xfrm>
          <a:custGeom>
            <a:avLst/>
            <a:gdLst/>
            <a:ahLst/>
            <a:cxnLst/>
            <a:rect l="0" t="0" r="0" b="0"/>
            <a:pathLst>
              <a:path w="2158" h="375">
                <a:moveTo>
                  <a:pt x="2032" y="374"/>
                </a:moveTo>
                <a:lnTo>
                  <a:pt x="2032" y="374"/>
                </a:lnTo>
                <a:cubicBezTo>
                  <a:pt x="32" y="374"/>
                  <a:pt x="32" y="374"/>
                  <a:pt x="32" y="374"/>
                </a:cubicBezTo>
                <a:cubicBezTo>
                  <a:pt x="0" y="374"/>
                  <a:pt x="0" y="343"/>
                  <a:pt x="0" y="343"/>
                </a:cubicBezTo>
                <a:cubicBezTo>
                  <a:pt x="94" y="31"/>
                  <a:pt x="94" y="31"/>
                  <a:pt x="94" y="31"/>
                </a:cubicBezTo>
                <a:cubicBezTo>
                  <a:pt x="94" y="31"/>
                  <a:pt x="94" y="0"/>
                  <a:pt x="125" y="0"/>
                </a:cubicBezTo>
                <a:cubicBezTo>
                  <a:pt x="2125" y="0"/>
                  <a:pt x="2125" y="0"/>
                  <a:pt x="2125" y="0"/>
                </a:cubicBezTo>
                <a:cubicBezTo>
                  <a:pt x="2125" y="0"/>
                  <a:pt x="2157" y="31"/>
                  <a:pt x="2157" y="62"/>
                </a:cubicBezTo>
                <a:cubicBezTo>
                  <a:pt x="2063" y="343"/>
                  <a:pt x="2063" y="343"/>
                  <a:pt x="2063" y="343"/>
                </a:cubicBezTo>
                <a:cubicBezTo>
                  <a:pt x="2063" y="374"/>
                  <a:pt x="2063" y="374"/>
                  <a:pt x="2032" y="374"/>
                </a:cubicBezTo>
              </a:path>
            </a:pathLst>
          </a:custGeom>
          <a:solidFill>
            <a:srgbClr val="3717C8"/>
          </a:solidFill>
          <a:ln w="9525">
            <a:noFill/>
          </a:ln>
        </p:spPr>
        <p:txBody>
          <a:bodyPr/>
          <a:lstStyle/>
          <a:p>
            <a:endParaRPr lang="zh-CN" altLang="en-US" sz="1800"/>
          </a:p>
        </p:txBody>
      </p:sp>
      <p:sp>
        <p:nvSpPr>
          <p:cNvPr id="3" name="任意多边形 2"/>
          <p:cNvSpPr/>
          <p:nvPr userDrawn="1"/>
        </p:nvSpPr>
        <p:spPr>
          <a:xfrm>
            <a:off x="998827" y="1361130"/>
            <a:ext cx="935951" cy="36079"/>
          </a:xfrm>
          <a:custGeom>
            <a:avLst/>
            <a:gdLst/>
            <a:ahLst/>
            <a:cxnLst/>
            <a:rect l="0" t="0" r="0" b="0"/>
            <a:pathLst>
              <a:path w="5968" h="375">
                <a:moveTo>
                  <a:pt x="5842" y="374"/>
                </a:moveTo>
                <a:lnTo>
                  <a:pt x="5842" y="374"/>
                </a:lnTo>
                <a:cubicBezTo>
                  <a:pt x="31" y="374"/>
                  <a:pt x="31" y="374"/>
                  <a:pt x="31" y="374"/>
                </a:cubicBezTo>
                <a:lnTo>
                  <a:pt x="0" y="343"/>
                </a:lnTo>
                <a:cubicBezTo>
                  <a:pt x="93" y="31"/>
                  <a:pt x="93" y="31"/>
                  <a:pt x="93" y="31"/>
                </a:cubicBezTo>
                <a:lnTo>
                  <a:pt x="125" y="0"/>
                </a:lnTo>
                <a:cubicBezTo>
                  <a:pt x="5936" y="0"/>
                  <a:pt x="5936" y="0"/>
                  <a:pt x="5936" y="0"/>
                </a:cubicBezTo>
                <a:cubicBezTo>
                  <a:pt x="5936" y="0"/>
                  <a:pt x="5967" y="31"/>
                  <a:pt x="5967" y="62"/>
                </a:cubicBezTo>
                <a:cubicBezTo>
                  <a:pt x="5874" y="343"/>
                  <a:pt x="5874" y="343"/>
                  <a:pt x="5874" y="343"/>
                </a:cubicBezTo>
                <a:cubicBezTo>
                  <a:pt x="5874" y="374"/>
                  <a:pt x="5842" y="374"/>
                  <a:pt x="5842" y="374"/>
                </a:cubicBezTo>
              </a:path>
            </a:pathLst>
          </a:custGeom>
          <a:gradFill>
            <a:gsLst>
              <a:gs pos="0">
                <a:schemeClr val="bg1"/>
              </a:gs>
              <a:gs pos="100000">
                <a:srgbClr val="3717C8"/>
              </a:gs>
            </a:gsLst>
            <a:lin ang="10800000" scaled="0"/>
          </a:gradFill>
          <a:ln w="9525">
            <a:noFill/>
          </a:ln>
        </p:spPr>
        <p:txBody>
          <a:bodyPr/>
          <a:lstStyle/>
          <a:p>
            <a:endParaRPr lang="zh-CN" altLang="en-US" sz="1800"/>
          </a:p>
        </p:txBody>
      </p:sp>
      <p:sp>
        <p:nvSpPr>
          <p:cNvPr id="7" name="标题 6"/>
          <p:cNvSpPr>
            <a:spLocks noGrp="1"/>
          </p:cNvSpPr>
          <p:nvPr>
            <p:ph type="ctrTitle" hasCustomPrompt="1"/>
          </p:nvPr>
        </p:nvSpPr>
        <p:spPr>
          <a:xfrm>
            <a:off x="467360" y="838201"/>
            <a:ext cx="11264053" cy="508847"/>
          </a:xfrm>
        </p:spPr>
        <p:txBody>
          <a:bodyPr wrap="square" anchor="t" anchorCtr="0">
            <a:spAutoFit/>
          </a:bodyPr>
          <a:lstStyle>
            <a:lvl1pPr algn="l">
              <a:defRPr sz="2800" b="1" u="none" strike="noStrike" kern="1200" cap="none" spc="0" normalizeH="0">
                <a:solidFill>
                  <a:schemeClr val="tx1">
                    <a:lumMod val="85000"/>
                    <a:lumOff val="15000"/>
                  </a:schemeClr>
                </a:solidFill>
                <a:uFillTx/>
                <a:latin typeface="+mj-ea"/>
                <a:ea typeface="+mj-ea"/>
              </a:defRPr>
            </a:lvl1pPr>
          </a:lstStyle>
          <a:p>
            <a:r>
              <a:rPr lang="zh-CN" altLang="en-US"/>
              <a:t>添加文本</a:t>
            </a:r>
          </a:p>
        </p:txBody>
      </p:sp>
      <p:sp>
        <p:nvSpPr>
          <p:cNvPr id="10" name="副标题 9"/>
          <p:cNvSpPr>
            <a:spLocks noGrp="1"/>
          </p:cNvSpPr>
          <p:nvPr>
            <p:ph type="subTitle" idx="1" hasCustomPrompt="1"/>
          </p:nvPr>
        </p:nvSpPr>
        <p:spPr>
          <a:xfrm>
            <a:off x="462280" y="1696720"/>
            <a:ext cx="11264053" cy="4480560"/>
          </a:xfrm>
        </p:spPr>
        <p:txBody>
          <a:bodyPr wrap="square">
            <a:normAutofit/>
          </a:bodyPr>
          <a:lstStyle>
            <a:lvl1pPr marL="0" indent="0" algn="l">
              <a:lnSpc>
                <a:spcPct val="120000"/>
              </a:lnSpc>
              <a:spcBef>
                <a:spcPts val="0"/>
              </a:spcBef>
              <a:spcAft>
                <a:spcPts val="0"/>
              </a:spcAft>
              <a:buNone/>
              <a:defRPr sz="2000"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zh-CN" altLang="en-US" u="sng"/>
          </a:p>
          <a:p>
            <a:endParaRPr lang="zh-CN" altLang="en-US"/>
          </a:p>
          <a:p>
            <a:endParaRPr lang="zh-CN" altLang="en-US"/>
          </a:p>
        </p:txBody>
      </p:sp>
    </p:spTree>
    <p:extLst>
      <p:ext uri="{BB962C8B-B14F-4D97-AF65-F5344CB8AC3E}">
        <p14:creationId xmlns:p14="http://schemas.microsoft.com/office/powerpoint/2010/main" val="1910893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5" name="组合 4"/>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42413"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副标题 10"/>
          <p:cNvSpPr>
            <a:spLocks noGrp="1"/>
          </p:cNvSpPr>
          <p:nvPr>
            <p:ph type="subTitle" idx="1" hasCustomPrompt="1"/>
          </p:nvPr>
        </p:nvSpPr>
        <p:spPr>
          <a:xfrm>
            <a:off x="461434" y="1463040"/>
            <a:ext cx="11247967" cy="4715087"/>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单击此处添加文本内容</a:t>
            </a:r>
            <a:endParaRPr lang="en-US" altLang="zh-CN"/>
          </a:p>
        </p:txBody>
      </p:sp>
    </p:spTree>
    <p:extLst>
      <p:ext uri="{BB962C8B-B14F-4D97-AF65-F5344CB8AC3E}">
        <p14:creationId xmlns:p14="http://schemas.microsoft.com/office/powerpoint/2010/main" val="297611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7" name="组合 6"/>
          <p:cNvGrpSpPr/>
          <p:nvPr userDrawn="1"/>
        </p:nvGrpSpPr>
        <p:grpSpPr>
          <a:xfrm>
            <a:off x="501651" y="878359"/>
            <a:ext cx="295275" cy="270557"/>
            <a:chOff x="1214" y="2747"/>
            <a:chExt cx="465" cy="426"/>
          </a:xfrm>
        </p:grpSpPr>
        <p:sp>
          <p:nvSpPr>
            <p:cNvPr id="8" name="椭圆 7"/>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椭圆 8"/>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 name="标题 9"/>
          <p:cNvSpPr>
            <a:spLocks noGrp="1"/>
          </p:cNvSpPr>
          <p:nvPr>
            <p:ph type="ctrTitle" hasCustomPrompt="1"/>
          </p:nvPr>
        </p:nvSpPr>
        <p:spPr>
          <a:xfrm>
            <a:off x="866987" y="855134"/>
            <a:ext cx="10803467" cy="398780"/>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defRPr>
            </a:lvl1pPr>
          </a:lstStyle>
          <a:p>
            <a:r>
              <a:rPr lang="zh-CN" altLang="en-US"/>
              <a:t>单击此处添加标题</a:t>
            </a:r>
          </a:p>
        </p:txBody>
      </p:sp>
      <p:sp>
        <p:nvSpPr>
          <p:cNvPr id="11" name="内容占位符 10"/>
          <p:cNvSpPr>
            <a:spLocks noGrp="1"/>
          </p:cNvSpPr>
          <p:nvPr>
            <p:ph idx="13" hasCustomPrompt="1"/>
          </p:nvPr>
        </p:nvSpPr>
        <p:spPr>
          <a:xfrm>
            <a:off x="462281" y="1463041"/>
            <a:ext cx="11209020" cy="4713393"/>
          </a:xfrm>
        </p:spPr>
        <p:txBody>
          <a:bodyPr/>
          <a:lstStyle>
            <a:lvl1pPr>
              <a:lnSpc>
                <a:spcPct val="120000"/>
              </a:lnSpc>
              <a:spcAft>
                <a:spcPts val="0"/>
              </a:spcAft>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a:lnSpc>
                <a:spcPct val="120000"/>
              </a:lnSpc>
              <a:spcAft>
                <a:spcPts val="0"/>
              </a:spcAft>
              <a:defRPr sz="2000" u="none" strike="noStrike" kern="1200" cap="none" spc="0" normalizeH="0">
                <a:solidFill>
                  <a:schemeClr val="tx1">
                    <a:lumMod val="85000"/>
                    <a:lumOff val="15000"/>
                  </a:schemeClr>
                </a:solidFill>
                <a:uFillTx/>
                <a:latin typeface="+mn-ea"/>
                <a:ea typeface="+mn-ea"/>
              </a:defRPr>
            </a:lvl2pPr>
            <a:lvl3pPr>
              <a:lnSpc>
                <a:spcPct val="120000"/>
              </a:lnSpc>
              <a:spcAft>
                <a:spcPts val="0"/>
              </a:spcAft>
              <a:defRPr sz="2000" u="none" strike="noStrike" kern="1200" cap="none" spc="0" normalizeH="0">
                <a:solidFill>
                  <a:schemeClr val="tx1">
                    <a:lumMod val="85000"/>
                    <a:lumOff val="15000"/>
                  </a:schemeClr>
                </a:solidFill>
                <a:uFillTx/>
                <a:latin typeface="+mn-ea"/>
                <a:ea typeface="+mn-ea"/>
              </a:defRPr>
            </a:lvl3pPr>
            <a:lvl4pPr>
              <a:lnSpc>
                <a:spcPct val="120000"/>
              </a:lnSpc>
              <a:spcAft>
                <a:spcPts val="0"/>
              </a:spcAft>
              <a:defRPr sz="2000" u="none" strike="noStrike" kern="1200" cap="none" spc="0" normalizeH="0">
                <a:solidFill>
                  <a:schemeClr val="tx1">
                    <a:lumMod val="85000"/>
                    <a:lumOff val="15000"/>
                  </a:schemeClr>
                </a:solidFill>
                <a:uFillTx/>
                <a:latin typeface="+mn-ea"/>
                <a:ea typeface="+mn-ea"/>
              </a:defRPr>
            </a:lvl4pPr>
            <a:lvl5pPr>
              <a:lnSpc>
                <a:spcPct val="120000"/>
              </a:lnSpc>
              <a:spcAft>
                <a:spcPts val="0"/>
              </a:spcAft>
              <a:defRPr sz="2000" u="none" strike="noStrike" kern="1200" cap="none" spc="0" normalizeH="0">
                <a:solidFill>
                  <a:schemeClr val="tx1">
                    <a:lumMod val="85000"/>
                    <a:lumOff val="15000"/>
                  </a:schemeClr>
                </a:solidFill>
                <a:uFillTx/>
                <a:latin typeface="+mn-ea"/>
                <a:ea typeface="+mn-ea"/>
              </a:defRPr>
            </a:lvl5pPr>
          </a:lstStyle>
          <a:p>
            <a:pPr lvl="0"/>
            <a:r>
              <a:rPr lang="zh-CN" altLang="en-US"/>
              <a:t>单击此处添加文本内容</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7097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标题 6"/>
          <p:cNvSpPr>
            <a:spLocks noGrp="1"/>
          </p:cNvSpPr>
          <p:nvPr>
            <p:ph type="ctrTitle" hasCustomPrompt="1"/>
          </p:nvPr>
        </p:nvSpPr>
        <p:spPr>
          <a:xfrm>
            <a:off x="866775" y="854861"/>
            <a:ext cx="8100000" cy="368364"/>
          </a:xfrm>
        </p:spPr>
        <p:txBody>
          <a:bodyPr wrap="square" anchor="t" anchorCtr="0">
            <a:spAutoFit/>
          </a:bodyPr>
          <a:lstStyle>
            <a:lvl1pPr algn="l">
              <a:defRPr sz="2000" b="1" u="none" strike="noStrike" kern="1200" cap="none" spc="0" normalizeH="0">
                <a:solidFill>
                  <a:schemeClr val="tx1">
                    <a:lumMod val="85000"/>
                    <a:lumOff val="15000"/>
                  </a:schemeClr>
                </a:solidFill>
                <a:uFillTx/>
                <a:latin typeface="+mj-ea"/>
                <a:ea typeface="+mj-ea"/>
                <a:cs typeface="Arial Bold" panose="020B0604020202020204" charset="0"/>
              </a:defRPr>
            </a:lvl1pPr>
          </a:lstStyle>
          <a:p>
            <a:r>
              <a:rPr lang="zh-CN" altLang="en-US">
                <a:sym typeface="+mn-ea"/>
              </a:rPr>
              <a:t>单击此处添加标题</a:t>
            </a:r>
            <a:endParaRPr lang="en-US" altLang="zh-CN">
              <a:sym typeface="+mn-ea"/>
            </a:endParaRPr>
          </a:p>
        </p:txBody>
      </p:sp>
      <p:grpSp>
        <p:nvGrpSpPr>
          <p:cNvPr id="8" name="组合 7"/>
          <p:cNvGrpSpPr/>
          <p:nvPr userDrawn="1"/>
        </p:nvGrpSpPr>
        <p:grpSpPr>
          <a:xfrm>
            <a:off x="501651" y="878359"/>
            <a:ext cx="295275" cy="270557"/>
            <a:chOff x="1214" y="2747"/>
            <a:chExt cx="465" cy="426"/>
          </a:xfrm>
        </p:grpSpPr>
        <p:sp>
          <p:nvSpPr>
            <p:cNvPr id="9" name="椭圆 8"/>
            <p:cNvSpPr/>
            <p:nvPr/>
          </p:nvSpPr>
          <p:spPr>
            <a:xfrm>
              <a:off x="1214" y="2747"/>
              <a:ext cx="404" cy="404"/>
            </a:xfrm>
            <a:prstGeom prst="ellipse">
              <a:avLst/>
            </a:prstGeom>
            <a:solidFill>
              <a:srgbClr val="371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9"/>
            <p:cNvSpPr/>
            <p:nvPr/>
          </p:nvSpPr>
          <p:spPr>
            <a:xfrm>
              <a:off x="1490" y="2984"/>
              <a:ext cx="189" cy="189"/>
            </a:xfrm>
            <a:prstGeom prst="ellipse">
              <a:avLst/>
            </a:prstGeom>
            <a:solidFill>
              <a:srgbClr val="3717C8">
                <a:alpha val="70000"/>
              </a:srgbClr>
            </a:solidFill>
            <a:ln w="190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4000180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副标题 1"/>
          <p:cNvSpPr>
            <a:spLocks noGrp="1"/>
          </p:cNvSpPr>
          <p:nvPr>
            <p:ph type="subTitle" idx="1" hasCustomPrompt="1"/>
          </p:nvPr>
        </p:nvSpPr>
        <p:spPr>
          <a:xfrm>
            <a:off x="462281" y="862482"/>
            <a:ext cx="8531860" cy="5315245"/>
          </a:xfrm>
        </p:spPr>
        <p:txBody>
          <a:bodyPr wrap="square">
            <a:normAutofit/>
          </a:bodyPr>
          <a:lstStyle>
            <a:lvl1pPr marL="0" indent="0" algn="l">
              <a:lnSpc>
                <a:spcPct val="120000"/>
              </a:lnSpc>
              <a:spcBef>
                <a:spcPts val="0"/>
              </a:spcBef>
              <a:spcAft>
                <a:spcPts val="0"/>
              </a:spcAft>
              <a:buNone/>
              <a:defRPr sz="2000" u="none" strike="noStrike" kern="1200" cap="none" spc="0" normalizeH="0">
                <a:solidFill>
                  <a:schemeClr val="tx1">
                    <a:lumMod val="85000"/>
                    <a:lumOff val="15000"/>
                  </a:schemeClr>
                </a:solidFill>
                <a:uFillTx/>
                <a:latin typeface="+mn-ea"/>
                <a:ea typeface="+mn-ea"/>
                <a:cs typeface="Arial Regular" panose="020B060402020202020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sym typeface="+mn-ea"/>
              </a:rPr>
              <a:t>单击此处添加文本内容</a:t>
            </a:r>
            <a:endParaRPr lang="en-US" altLang="zh-CN">
              <a:sym typeface="+mn-ea"/>
            </a:endParaRPr>
          </a:p>
        </p:txBody>
      </p:sp>
    </p:spTree>
    <p:extLst>
      <p:ext uri="{BB962C8B-B14F-4D97-AF65-F5344CB8AC3E}">
        <p14:creationId xmlns:p14="http://schemas.microsoft.com/office/powerpoint/2010/main" val="423535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669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6" name="图片 15" descr="/Users/eel/Documents/未命名文件夹/雅思/雅思直播封底.png雅思直播封底"/>
          <p:cNvPicPr>
            <a:picLocks noChangeAspect="1"/>
          </p:cNvPicPr>
          <p:nvPr userDrawn="1"/>
        </p:nvPicPr>
        <p:blipFill>
          <a:blip r:embed="rId2"/>
          <a:srcRect/>
          <a:stretch>
            <a:fillRect/>
          </a:stretch>
        </p:blipFill>
        <p:spPr>
          <a:xfrm>
            <a:off x="-33" y="341"/>
            <a:ext cx="12192000" cy="6858000"/>
          </a:xfrm>
          <a:prstGeom prst="rect">
            <a:avLst/>
          </a:prstGeom>
        </p:spPr>
      </p:pic>
      <p:sp>
        <p:nvSpPr>
          <p:cNvPr id="6" name="文本框 5"/>
          <p:cNvSpPr txBox="1"/>
          <p:nvPr userDrawn="1"/>
        </p:nvSpPr>
        <p:spPr>
          <a:xfrm>
            <a:off x="553086" y="3217474"/>
            <a:ext cx="11085831" cy="480131"/>
          </a:xfrm>
          <a:prstGeom prst="rect">
            <a:avLst/>
          </a:prstGeom>
          <a:noFill/>
        </p:spPr>
        <p:txBody>
          <a:bodyPr wrap="square" rtlCol="0">
            <a:spAutoFit/>
          </a:bodyPr>
          <a:lstStyle/>
          <a:p>
            <a:pPr algn="ctr">
              <a:lnSpc>
                <a:spcPct val="90000"/>
              </a:lnSpc>
              <a:spcBef>
                <a:spcPts val="0"/>
              </a:spcBef>
              <a:spcAft>
                <a:spcPts val="0"/>
              </a:spcAft>
            </a:pPr>
            <a:r>
              <a:rPr lang="zh-CN" altLang="en-US" sz="2800">
                <a:solidFill>
                  <a:srgbClr val="FFFFFF"/>
                </a:solidFill>
                <a:cs typeface="Microsoft YaHei Regular" panose="020B0502040204020203" charset="-122"/>
                <a:sym typeface="+mn-ea"/>
              </a:rPr>
              <a:t>新东方官方网络课堂</a:t>
            </a:r>
            <a:endParaRPr lang="zh-CN" altLang="en-US" sz="2800">
              <a:solidFill>
                <a:srgbClr val="FFFFFF"/>
              </a:solidFill>
              <a:latin typeface="Arial Regular" panose="020B0604020202020204" charset="0"/>
              <a:cs typeface="Microsoft YaHei Regular" panose="020B0502040204020203" charset="-122"/>
              <a:sym typeface="+mn-ea"/>
            </a:endParaRPr>
          </a:p>
        </p:txBody>
      </p:sp>
      <p:sp>
        <p:nvSpPr>
          <p:cNvPr id="8" name="文本框 7"/>
          <p:cNvSpPr txBox="1"/>
          <p:nvPr userDrawn="1"/>
        </p:nvSpPr>
        <p:spPr>
          <a:xfrm>
            <a:off x="468631" y="2198120"/>
            <a:ext cx="11254740" cy="854080"/>
          </a:xfrm>
          <a:prstGeom prst="rect">
            <a:avLst/>
          </a:prstGeom>
          <a:noFill/>
          <a:effectLst>
            <a:outerShdw dist="50800" dir="5400000" algn="t" rotWithShape="0">
              <a:srgbClr val="081D59">
                <a:alpha val="50000"/>
              </a:srgbClr>
            </a:outerShdw>
          </a:effectLst>
        </p:spPr>
        <p:txBody>
          <a:bodyPr wrap="square" rtlCol="0">
            <a:spAutoFit/>
          </a:bodyPr>
          <a:lstStyle/>
          <a:p>
            <a:pPr algn="ctr">
              <a:lnSpc>
                <a:spcPct val="90000"/>
              </a:lnSpc>
              <a:spcBef>
                <a:spcPts val="0"/>
              </a:spcBef>
              <a:spcAft>
                <a:spcPts val="0"/>
              </a:spcAft>
            </a:pPr>
            <a:r>
              <a:rPr lang="en-US" altLang="zh-CN" sz="5500" b="1">
                <a:gradFill>
                  <a:gsLst>
                    <a:gs pos="0">
                      <a:srgbClr val="FEFEFE"/>
                    </a:gs>
                    <a:gs pos="100000">
                      <a:srgbClr val="C6EBFF"/>
                    </a:gs>
                  </a:gsLst>
                  <a:lin ang="5400000" scaled="0"/>
                </a:gradFill>
                <a:latin typeface="Arial Black" panose="020B0A04020102020204" charset="0"/>
                <a:ea typeface="Microsoft YaHei Heavy" panose="020B0502040204020203" charset="-122"/>
                <a:cs typeface="Arial Black" panose="020B0A04020102020204" charset="0"/>
                <a:sym typeface="+mn-ea"/>
              </a:rPr>
              <a:t>THANKS</a:t>
            </a:r>
          </a:p>
        </p:txBody>
      </p:sp>
      <p:grpSp>
        <p:nvGrpSpPr>
          <p:cNvPr id="5" name="组合 4"/>
          <p:cNvGrpSpPr/>
          <p:nvPr userDrawn="1"/>
        </p:nvGrpSpPr>
        <p:grpSpPr>
          <a:xfrm>
            <a:off x="4350386" y="4359403"/>
            <a:ext cx="3491231" cy="505548"/>
            <a:chOff x="1109" y="6864"/>
            <a:chExt cx="5498" cy="796"/>
          </a:xfrm>
        </p:grpSpPr>
        <p:sp>
          <p:nvSpPr>
            <p:cNvPr id="17" name="圆角矩形 16"/>
            <p:cNvSpPr/>
            <p:nvPr userDrawn="1"/>
          </p:nvSpPr>
          <p:spPr>
            <a:xfrm>
              <a:off x="1109" y="6864"/>
              <a:ext cx="5499" cy="7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 name="组合 1"/>
            <p:cNvGrpSpPr/>
            <p:nvPr userDrawn="1"/>
          </p:nvGrpSpPr>
          <p:grpSpPr>
            <a:xfrm>
              <a:off x="1168" y="6925"/>
              <a:ext cx="1124" cy="680"/>
              <a:chOff x="1168" y="6925"/>
              <a:chExt cx="1124" cy="680"/>
            </a:xfrm>
          </p:grpSpPr>
          <p:sp>
            <p:nvSpPr>
              <p:cNvPr id="19" name="圆角矩形 18"/>
              <p:cNvSpPr/>
              <p:nvPr userDrawn="1"/>
            </p:nvSpPr>
            <p:spPr>
              <a:xfrm>
                <a:off x="1168" y="6925"/>
                <a:ext cx="1125" cy="680"/>
              </a:xfrm>
              <a:prstGeom prst="roundRect">
                <a:avLst>
                  <a:gd name="adj" fmla="val 50000"/>
                </a:avLst>
              </a:prstGeom>
              <a:gradFill>
                <a:gsLst>
                  <a:gs pos="0">
                    <a:srgbClr val="FD6582"/>
                  </a:gs>
                  <a:gs pos="100000">
                    <a:srgbClr val="F3080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73" name="任意多边形 3072"/>
              <p:cNvSpPr/>
              <p:nvPr userDrawn="1"/>
            </p:nvSpPr>
            <p:spPr>
              <a:xfrm>
                <a:off x="1467" y="7051"/>
                <a:ext cx="530" cy="407"/>
              </a:xfrm>
              <a:custGeom>
                <a:avLst/>
                <a:gdLst/>
                <a:ahLst/>
                <a:cxnLst/>
                <a:rect l="0" t="0" r="0" b="0"/>
                <a:pathLst>
                  <a:path w="11157" h="8563">
                    <a:moveTo>
                      <a:pt x="10624" y="7000"/>
                    </a:moveTo>
                    <a:lnTo>
                      <a:pt x="10624" y="7000"/>
                    </a:lnTo>
                    <a:cubicBezTo>
                      <a:pt x="8031" y="5468"/>
                      <a:pt x="8031" y="5468"/>
                      <a:pt x="8031" y="5468"/>
                    </a:cubicBezTo>
                    <a:cubicBezTo>
                      <a:pt x="8624" y="3719"/>
                      <a:pt x="7905" y="1688"/>
                      <a:pt x="6249" y="719"/>
                    </a:cubicBezTo>
                    <a:cubicBezTo>
                      <a:pt x="5313" y="157"/>
                      <a:pt x="4219" y="0"/>
                      <a:pt x="3188" y="282"/>
                    </a:cubicBezTo>
                    <a:cubicBezTo>
                      <a:pt x="2125" y="563"/>
                      <a:pt x="1250" y="1219"/>
                      <a:pt x="719" y="2157"/>
                    </a:cubicBezTo>
                    <a:cubicBezTo>
                      <a:pt x="156" y="3063"/>
                      <a:pt x="0" y="4157"/>
                      <a:pt x="282" y="5218"/>
                    </a:cubicBezTo>
                    <a:cubicBezTo>
                      <a:pt x="563" y="6250"/>
                      <a:pt x="1219" y="7125"/>
                      <a:pt x="2157" y="7687"/>
                    </a:cubicBezTo>
                    <a:cubicBezTo>
                      <a:pt x="2782" y="8062"/>
                      <a:pt x="3500" y="8218"/>
                      <a:pt x="4188" y="8218"/>
                    </a:cubicBezTo>
                    <a:cubicBezTo>
                      <a:pt x="5313" y="8218"/>
                      <a:pt x="6406" y="7781"/>
                      <a:pt x="7187" y="6906"/>
                    </a:cubicBezTo>
                    <a:cubicBezTo>
                      <a:pt x="9781" y="8437"/>
                      <a:pt x="9781" y="8437"/>
                      <a:pt x="9781" y="8437"/>
                    </a:cubicBezTo>
                    <a:cubicBezTo>
                      <a:pt x="9905" y="8531"/>
                      <a:pt x="10062" y="8562"/>
                      <a:pt x="10187" y="8562"/>
                    </a:cubicBezTo>
                    <a:cubicBezTo>
                      <a:pt x="10468" y="8562"/>
                      <a:pt x="10749" y="8406"/>
                      <a:pt x="10906" y="8156"/>
                    </a:cubicBezTo>
                    <a:cubicBezTo>
                      <a:pt x="11156" y="7750"/>
                      <a:pt x="10999" y="7250"/>
                      <a:pt x="10624" y="7000"/>
                    </a:cubicBezTo>
                    <a:close/>
                    <a:moveTo>
                      <a:pt x="4188" y="6812"/>
                    </a:moveTo>
                    <a:lnTo>
                      <a:pt x="4188" y="6812"/>
                    </a:lnTo>
                    <a:cubicBezTo>
                      <a:pt x="3750" y="6812"/>
                      <a:pt x="3282" y="6687"/>
                      <a:pt x="2875" y="6437"/>
                    </a:cubicBezTo>
                    <a:cubicBezTo>
                      <a:pt x="2250" y="6093"/>
                      <a:pt x="1844" y="5531"/>
                      <a:pt x="1657" y="4843"/>
                    </a:cubicBezTo>
                    <a:cubicBezTo>
                      <a:pt x="1469" y="4188"/>
                      <a:pt x="1594" y="3469"/>
                      <a:pt x="1938" y="2876"/>
                    </a:cubicBezTo>
                    <a:cubicBezTo>
                      <a:pt x="2282" y="2251"/>
                      <a:pt x="2844" y="1844"/>
                      <a:pt x="3531" y="1657"/>
                    </a:cubicBezTo>
                    <a:cubicBezTo>
                      <a:pt x="3750" y="1594"/>
                      <a:pt x="3969" y="1563"/>
                      <a:pt x="4188" y="1563"/>
                    </a:cubicBezTo>
                    <a:cubicBezTo>
                      <a:pt x="4657" y="1563"/>
                      <a:pt x="5125" y="1688"/>
                      <a:pt x="5532" y="1938"/>
                    </a:cubicBezTo>
                    <a:cubicBezTo>
                      <a:pt x="6781" y="2657"/>
                      <a:pt x="7187" y="4282"/>
                      <a:pt x="6437" y="5531"/>
                    </a:cubicBezTo>
                    <a:cubicBezTo>
                      <a:pt x="5968" y="6343"/>
                      <a:pt x="5094" y="6812"/>
                      <a:pt x="4188" y="6812"/>
                    </a:cubicBezTo>
                    <a:close/>
                  </a:path>
                </a:pathLst>
              </a:custGeom>
              <a:solidFill>
                <a:srgbClr val="FFFFFF"/>
              </a:solidFill>
              <a:ln w="9525">
                <a:noFill/>
              </a:ln>
            </p:spPr>
            <p:txBody>
              <a:bodyPr/>
              <a:lstStyle/>
              <a:p>
                <a:endParaRPr lang="zh-CN" altLang="en-US" sz="1800"/>
              </a:p>
            </p:txBody>
          </p:sp>
        </p:grpSp>
        <p:sp>
          <p:nvSpPr>
            <p:cNvPr id="9" name="文本框 8"/>
            <p:cNvSpPr txBox="1"/>
            <p:nvPr userDrawn="1"/>
          </p:nvSpPr>
          <p:spPr>
            <a:xfrm>
              <a:off x="2307" y="6864"/>
              <a:ext cx="4169" cy="796"/>
            </a:xfrm>
            <a:prstGeom prst="rect">
              <a:avLst/>
            </a:prstGeom>
            <a:noFill/>
          </p:spPr>
          <p:txBody>
            <a:bodyPr wrap="square" rtlCol="0" anchor="ctr" anchorCtr="0">
              <a:normAutofit/>
            </a:bodyPr>
            <a:lstStyle/>
            <a:p>
              <a:pPr algn="ctr"/>
              <a:r>
                <a:rPr lang="en-US" altLang="zh-CN" sz="2100">
                  <a:solidFill>
                    <a:srgbClr val="0B2885"/>
                  </a:solidFill>
                  <a:latin typeface="Arial Regular" panose="020B0604020202020204" charset="0"/>
                  <a:ea typeface="微软雅黑" panose="020B0502040204020203" charset="-122"/>
                  <a:cs typeface="Arial Regular" panose="020B0604020202020204" charset="0"/>
                </a:rPr>
                <a:t>liuxue.koolearn.com</a:t>
              </a:r>
            </a:p>
          </p:txBody>
        </p:sp>
      </p:grpSp>
    </p:spTree>
    <p:extLst>
      <p:ext uri="{BB962C8B-B14F-4D97-AF65-F5344CB8AC3E}">
        <p14:creationId xmlns:p14="http://schemas.microsoft.com/office/powerpoint/2010/main" val="239404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1386840"/>
            <a:ext cx="10515600" cy="539750"/>
          </a:xfrm>
        </p:spPr>
        <p:txBody>
          <a:bodyPr/>
          <a:lstStyle>
            <a:lvl1pPr>
              <a:defRPr sz="3200" b="1">
                <a:latin typeface="+mj-l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2022.12.10.Saturday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内容占位符 9"/>
          <p:cNvSpPr>
            <a:spLocks noGrp="1"/>
          </p:cNvSpPr>
          <p:nvPr>
            <p:ph sz="half" idx="1" hasCustomPrompt="1"/>
          </p:nvPr>
        </p:nvSpPr>
        <p:spPr>
          <a:xfrm>
            <a:off x="838200" y="2272665"/>
            <a:ext cx="10515600" cy="3897630"/>
          </a:xfrm>
        </p:spPr>
        <p:txBody>
          <a:bodyPr/>
          <a:lstStyle>
            <a:lvl1pPr>
              <a:defRPr sz="2400">
                <a:latin typeface="+mn-lt"/>
              </a:defRPr>
            </a:lvl1pPr>
            <a:lvl2pPr>
              <a:defRPr sz="2000"/>
            </a:lvl2pPr>
          </a:lstStyle>
          <a:p>
            <a:pPr lvl="0"/>
            <a:r>
              <a:rPr lang="zh-CN" altLang="en-US" dirty="0"/>
              <a:t>单击此处添加文本</a:t>
            </a:r>
          </a:p>
        </p:txBody>
      </p:sp>
    </p:spTree>
    <p:extLst>
      <p:ext uri="{BB962C8B-B14F-4D97-AF65-F5344CB8AC3E}">
        <p14:creationId xmlns:p14="http://schemas.microsoft.com/office/powerpoint/2010/main" val="1167956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图片 9" descr="/Users/eel/Documents/未命名文件夹/雅思/雅思直播内页.png雅思直播内页"/>
          <p:cNvPicPr>
            <a:picLocks noChangeAspect="1"/>
          </p:cNvPicPr>
          <p:nvPr userDrawn="1"/>
        </p:nvPicPr>
        <p:blipFill>
          <a:blip r:embed="rId20"/>
          <a:srcRect/>
          <a:stretch>
            <a:fillRect/>
          </a:stretch>
        </p:blipFill>
        <p:spPr>
          <a:xfrm>
            <a:off x="-33" y="341"/>
            <a:ext cx="12192000" cy="6858000"/>
          </a:xfrm>
          <a:prstGeom prst="rect">
            <a:avLst/>
          </a:prstGeom>
        </p:spPr>
      </p:pic>
      <p:sp>
        <p:nvSpPr>
          <p:cNvPr id="2" name="文本框 1"/>
          <p:cNvSpPr txBox="1"/>
          <p:nvPr userDrawn="1"/>
        </p:nvSpPr>
        <p:spPr>
          <a:xfrm>
            <a:off x="1355302" y="137187"/>
            <a:ext cx="492443" cy="276999"/>
          </a:xfrm>
          <a:prstGeom prst="rect">
            <a:avLst/>
          </a:prstGeom>
          <a:noFill/>
        </p:spPr>
        <p:txBody>
          <a:bodyPr wrap="none" rtlCol="0">
            <a:spAutoFit/>
          </a:bodyPr>
          <a:lstStyle/>
          <a:p>
            <a:pPr algn="l"/>
            <a:r>
              <a:rPr lang="zh-CN" altLang="en-US" sz="1200" b="1">
                <a:solidFill>
                  <a:schemeClr val="bg1"/>
                </a:solidFill>
                <a:uFillTx/>
                <a:latin typeface="Arial Black" panose="020B0A04020102020204" charset="0"/>
                <a:ea typeface="Microsoft YaHei Bold" panose="020B0502040204020203" charset="-122"/>
                <a:cs typeface="Arial Regular" panose="020B0604020202020204" charset="0"/>
              </a:rPr>
              <a:t>雅思</a:t>
            </a:r>
          </a:p>
        </p:txBody>
      </p:sp>
    </p:spTree>
    <p:extLst>
      <p:ext uri="{BB962C8B-B14F-4D97-AF65-F5344CB8AC3E}">
        <p14:creationId xmlns:p14="http://schemas.microsoft.com/office/powerpoint/2010/main" val="39698066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Lst>
  <p:txStyles>
    <p:titleStyle>
      <a:lvl1pPr algn="l" defTabSz="914377" rtl="0" eaLnBrk="1" latinLnBrk="0" hangingPunct="1">
        <a:lnSpc>
          <a:spcPct val="90000"/>
        </a:lnSpc>
        <a:spcBef>
          <a:spcPct val="0"/>
        </a:spcBef>
        <a:buNone/>
        <a:defRPr sz="3200" kern="1200">
          <a:solidFill>
            <a:schemeClr val="tx1"/>
          </a:solidFill>
          <a:latin typeface="微软雅黑" panose="020B0502040204020203" charset="-122"/>
          <a:ea typeface="微软雅黑" panose="020B0502040204020203"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kern="1200">
          <a:solidFill>
            <a:schemeClr val="tx1"/>
          </a:solidFill>
          <a:latin typeface="微软雅黑" panose="020B0502040204020203" charset="-122"/>
          <a:ea typeface="微软雅黑" panose="020B0502040204020203" charset="-122"/>
          <a:cs typeface="+mn-cs"/>
        </a:defRPr>
      </a:lvl1pPr>
      <a:lvl2pPr marL="457189"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38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572"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76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978" algn="l" defTabSz="914377" rtl="0" eaLnBrk="1" latinLnBrk="0" hangingPunct="1">
        <a:defRPr sz="1800" kern="1200">
          <a:solidFill>
            <a:schemeClr val="tx1"/>
          </a:solidFill>
          <a:latin typeface="+mn-lt"/>
          <a:ea typeface="+mn-ea"/>
          <a:cs typeface="+mn-cs"/>
        </a:defRPr>
      </a:lvl7pPr>
      <a:lvl8pPr marL="3201167" algn="l" defTabSz="914377" rtl="0" eaLnBrk="1" latinLnBrk="0" hangingPunct="1">
        <a:defRPr sz="1800" kern="1200">
          <a:solidFill>
            <a:schemeClr val="tx1"/>
          </a:solidFill>
          <a:latin typeface="+mn-lt"/>
          <a:ea typeface="+mn-ea"/>
          <a:cs typeface="+mn-cs"/>
        </a:defRPr>
      </a:lvl8pPr>
      <a:lvl9pPr marL="3658355"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407C5-B606-029E-3263-9D4587352AD1}"/>
              </a:ext>
            </a:extLst>
          </p:cNvPr>
          <p:cNvSpPr>
            <a:spLocks noGrp="1"/>
          </p:cNvSpPr>
          <p:nvPr>
            <p:ph type="ctrTitle"/>
          </p:nvPr>
        </p:nvSpPr>
        <p:spPr/>
        <p:txBody>
          <a:bodyPr/>
          <a:lstStyle/>
          <a:p>
            <a:r>
              <a:rPr lang="zh-CN" altLang="en-US" dirty="0">
                <a:sym typeface="+mn-ea"/>
              </a:rPr>
              <a:t>雅思无忧直播课程</a:t>
            </a:r>
            <a:r>
              <a:rPr lang="en-US" altLang="zh-CN" dirty="0">
                <a:sym typeface="+mn-ea"/>
              </a:rPr>
              <a:t>-</a:t>
            </a:r>
            <a:r>
              <a:rPr lang="zh-CN" altLang="en-US" dirty="0">
                <a:sym typeface="+mn-ea"/>
              </a:rPr>
              <a:t>阅读</a:t>
            </a:r>
            <a:endParaRPr lang="zh-CN" altLang="en-US" dirty="0"/>
          </a:p>
        </p:txBody>
      </p:sp>
      <p:sp>
        <p:nvSpPr>
          <p:cNvPr id="4" name="副标题 3">
            <a:extLst>
              <a:ext uri="{FF2B5EF4-FFF2-40B4-BE49-F238E27FC236}">
                <a16:creationId xmlns:a16="http://schemas.microsoft.com/office/drawing/2014/main" id="{F7F5AE7F-6813-FB3B-A1E2-F5531067BD1A}"/>
              </a:ext>
            </a:extLst>
          </p:cNvPr>
          <p:cNvSpPr>
            <a:spLocks noGrp="1"/>
          </p:cNvSpPr>
          <p:nvPr>
            <p:ph type="subTitle" idx="1"/>
          </p:nvPr>
        </p:nvSpPr>
        <p:spPr/>
        <p:txBody>
          <a:bodyPr/>
          <a:lstStyle/>
          <a:p>
            <a:r>
              <a:rPr lang="zh-CN" altLang="en-US" dirty="0"/>
              <a:t>第二讲</a:t>
            </a:r>
          </a:p>
        </p:txBody>
      </p:sp>
      <p:sp>
        <p:nvSpPr>
          <p:cNvPr id="3" name="文本占位符 2"/>
          <p:cNvSpPr>
            <a:spLocks noGrp="1"/>
          </p:cNvSpPr>
          <p:nvPr>
            <p:ph type="body" sz="quarter" idx="3"/>
          </p:nvPr>
        </p:nvSpPr>
        <p:spPr/>
        <p:txBody>
          <a:bodyPr>
            <a:normAutofit fontScale="70000" lnSpcReduction="20000"/>
          </a:bodyPr>
          <a:lstStyle/>
          <a:p>
            <a:r>
              <a:rPr lang="zh-CN" altLang="en-US" dirty="0"/>
              <a:t>主讲老师：朱峰</a:t>
            </a:r>
            <a:endParaRPr lang="en-US" altLang="zh-CN"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a:t>
            </a:r>
            <a:r>
              <a:rPr lang="zh-CN" altLang="en-US" dirty="0"/>
              <a:t>题操作步骤</a:t>
            </a:r>
          </a:p>
        </p:txBody>
      </p:sp>
      <p:sp>
        <p:nvSpPr>
          <p:cNvPr id="3" name="内容占位符 2"/>
          <p:cNvSpPr>
            <a:spLocks noGrp="1"/>
          </p:cNvSpPr>
          <p:nvPr>
            <p:ph sz="half" idx="1"/>
          </p:nvPr>
        </p:nvSpPr>
        <p:spPr>
          <a:xfrm>
            <a:off x="213131" y="2092675"/>
            <a:ext cx="11833095" cy="4195481"/>
          </a:xfrm>
        </p:spPr>
        <p:txBody>
          <a:bodyPr/>
          <a:lstStyle/>
          <a:p>
            <a:pPr marL="0" indent="0">
              <a:buNone/>
            </a:pPr>
            <a:r>
              <a:rPr lang="en-US" altLang="zh-CN" dirty="0"/>
              <a:t>But there are limits to adaptation and loud noise becomes more troublesome if the person is required to concentrate on more than one task. For example, high noise levels interfered with the performance of subjects who were required to monitor </a:t>
            </a:r>
            <a:r>
              <a:rPr lang="en-US" altLang="zh-CN" dirty="0">
                <a:solidFill>
                  <a:srgbClr val="FF0000"/>
                </a:solidFill>
              </a:rPr>
              <a:t>three</a:t>
            </a:r>
            <a:r>
              <a:rPr lang="en-US" altLang="zh-CN" dirty="0"/>
              <a:t> dials at a time, a task not unlike that of an </a:t>
            </a:r>
            <a:r>
              <a:rPr lang="en-US" altLang="zh-CN" dirty="0" err="1"/>
              <a:t>aeroplane</a:t>
            </a:r>
            <a:r>
              <a:rPr lang="en-US" altLang="zh-CN" dirty="0"/>
              <a:t> pilot or an air-traffic controller (Broadbent, 1957). Similarly, noise did not affect a subject's ability to track a moving line with a steering wheel, but it did interfere with the subject's ability to </a:t>
            </a:r>
            <a:r>
              <a:rPr lang="en-US" altLang="zh-CN" dirty="0">
                <a:solidFill>
                  <a:srgbClr val="FF0000"/>
                </a:solidFill>
              </a:rPr>
              <a:t>repeat numbers </a:t>
            </a:r>
            <a:r>
              <a:rPr lang="en-US" altLang="zh-CN" dirty="0"/>
              <a:t>while tracking (</a:t>
            </a:r>
            <a:r>
              <a:rPr lang="en-US" altLang="zh-CN" dirty="0" err="1"/>
              <a:t>Finkelman</a:t>
            </a:r>
            <a:r>
              <a:rPr lang="en-US" altLang="zh-CN" dirty="0"/>
              <a:t> and Glass, 1970).</a:t>
            </a:r>
            <a:endParaRPr lang="zh-CN" altLang="zh-CN" b="1" dirty="0">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357" y="957182"/>
            <a:ext cx="10515600" cy="539750"/>
          </a:xfrm>
        </p:spPr>
        <p:txBody>
          <a:bodyPr/>
          <a:lstStyle/>
          <a:p>
            <a:r>
              <a:rPr lang="en-US" altLang="zh-CN" dirty="0"/>
              <a:t>Match</a:t>
            </a:r>
            <a:r>
              <a:rPr lang="zh-CN" altLang="en-US" dirty="0"/>
              <a:t>题操作步骤</a:t>
            </a:r>
          </a:p>
        </p:txBody>
      </p:sp>
      <p:sp>
        <p:nvSpPr>
          <p:cNvPr id="3" name="内容占位符 2"/>
          <p:cNvSpPr>
            <a:spLocks noGrp="1"/>
          </p:cNvSpPr>
          <p:nvPr>
            <p:ph sz="half" idx="1"/>
          </p:nvPr>
        </p:nvSpPr>
        <p:spPr>
          <a:xfrm>
            <a:off x="132521" y="1496932"/>
            <a:ext cx="11926957" cy="4195481"/>
          </a:xfrm>
        </p:spPr>
        <p:txBody>
          <a:bodyPr/>
          <a:lstStyle/>
          <a:p>
            <a:pPr marL="0" indent="0">
              <a:buNone/>
            </a:pPr>
            <a:r>
              <a:rPr lang="en-US" altLang="zh-CN" dirty="0"/>
              <a:t>The studies discussed so far exposed people to noise for only short periods and only transient effects were studied. But the major worry about noisy environments is that living day after day with chronic noise may produce serious, lasting effects. One study, suggesting that this worry is a realistic one, compared elementary school pupils who attended schools near Los Angeles's busiest airport with students who attended schools in quiet </a:t>
            </a:r>
            <a:r>
              <a:rPr lang="en-US" altLang="zh-CN" dirty="0" err="1"/>
              <a:t>neighbourhoods</a:t>
            </a:r>
            <a:r>
              <a:rPr lang="en-US" altLang="zh-CN" dirty="0"/>
              <a:t> (Cohen et al., 1980). It was found that children from the noisy schools had higher blood pressure and were more easily distracted than those who attended the quiet schools. Moreover, there was no evidence of adaptability to the noise. In fact, the longer the children had attended the noisy schools, the more distractible they became. The effects also seem to be long lasting. A follow-up study showed that children who were moved to less noisy classrooms still showed greater distractibility </a:t>
            </a:r>
            <a:r>
              <a:rPr lang="en-US" altLang="zh-CN" dirty="0">
                <a:solidFill>
                  <a:srgbClr val="FF0000"/>
                </a:solidFill>
              </a:rPr>
              <a:t>one year later </a:t>
            </a:r>
            <a:r>
              <a:rPr lang="en-US" altLang="zh-CN" dirty="0"/>
              <a:t>than students who had always been in the quiet schools (Cohen et al, 1981). It should be noted that the two groups of children had been carefully matched by the investigators so that they were comparable in age, ethnicity, race, and social class.</a:t>
            </a:r>
            <a:endParaRPr lang="zh-CN"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289" y="1089384"/>
            <a:ext cx="10515600" cy="539750"/>
          </a:xfrm>
        </p:spPr>
        <p:txBody>
          <a:bodyPr/>
          <a:lstStyle/>
          <a:p>
            <a:r>
              <a:rPr lang="en-US" altLang="zh-CN" dirty="0"/>
              <a:t>Match</a:t>
            </a:r>
            <a:r>
              <a:rPr lang="zh-CN" altLang="en-US" dirty="0"/>
              <a:t>题操作步骤</a:t>
            </a:r>
          </a:p>
        </p:txBody>
      </p:sp>
      <p:sp>
        <p:nvSpPr>
          <p:cNvPr id="3" name="内容占位符 2"/>
          <p:cNvSpPr>
            <a:spLocks noGrp="1"/>
          </p:cNvSpPr>
          <p:nvPr>
            <p:ph sz="half" idx="1"/>
          </p:nvPr>
        </p:nvSpPr>
        <p:spPr>
          <a:xfrm>
            <a:off x="243289" y="1801127"/>
            <a:ext cx="11776433" cy="4195481"/>
          </a:xfrm>
        </p:spPr>
        <p:txBody>
          <a:bodyPr/>
          <a:lstStyle/>
          <a:p>
            <a:pPr marL="0" indent="0">
              <a:buNone/>
            </a:pPr>
            <a:r>
              <a:rPr lang="en-US" altLang="zh-CN" sz="2600" dirty="0"/>
              <a:t>In general, it is plausible to suppose that we should prefer peace and quiet to noise. And yet most of us have had the experience of having to adjust to sleeping in the mountains or the countryside because it was initially ‘too quiet', an experience that suggests that humans are capable of adapting to a wide range of noise levels. Research supports this view. For example, Glass and Singer (1972) exposed people to short bursts of very loud noise and then measured their ability to work out problems and their physiological reactions to the noise. The noise was quite disruptive at first, but after about four minutes the subjects were doing just as well on their tasks as control subjects who were not exposed to noise. Their physiological arousal also declined quickly to the same levels as those of the control subjects.</a:t>
            </a:r>
            <a:endParaRPr lang="zh-CN" altLang="zh-CN" sz="2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491" y="1122435"/>
            <a:ext cx="10515600" cy="539750"/>
          </a:xfrm>
        </p:spPr>
        <p:txBody>
          <a:bodyPr/>
          <a:lstStyle/>
          <a:p>
            <a:r>
              <a:rPr lang="en-US" altLang="zh-CN" dirty="0"/>
              <a:t>Match</a:t>
            </a:r>
            <a:r>
              <a:rPr lang="zh-CN" altLang="en-US" dirty="0"/>
              <a:t>题操作步骤</a:t>
            </a:r>
          </a:p>
        </p:txBody>
      </p:sp>
      <p:sp>
        <p:nvSpPr>
          <p:cNvPr id="3" name="内容占位符 2"/>
          <p:cNvSpPr>
            <a:spLocks noGrp="1"/>
          </p:cNvSpPr>
          <p:nvPr>
            <p:ph sz="half" idx="1"/>
          </p:nvPr>
        </p:nvSpPr>
        <p:spPr>
          <a:xfrm>
            <a:off x="375491" y="2039252"/>
            <a:ext cx="11683987" cy="4195481"/>
          </a:xfrm>
        </p:spPr>
        <p:txBody>
          <a:bodyPr/>
          <a:lstStyle/>
          <a:p>
            <a:pPr marL="0" indent="0">
              <a:buNone/>
            </a:pPr>
            <a:r>
              <a:rPr lang="en-US" altLang="zh-CN" dirty="0"/>
              <a:t>Predictability is not the only variable that reduces or eliminates the negative effects of noise. Another is control. If the individual knows that he or she can control the noise, this seems to eliminate both its negative effects at the time and its after-effects. This is true even if the individual never actually exercises his or her option to turn the noise off (Glass and Singer, 1972).</a:t>
            </a:r>
            <a:endParaRPr lang="zh-CN"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0099" y="1221587"/>
            <a:ext cx="10515600" cy="539750"/>
          </a:xfrm>
        </p:spPr>
        <p:txBody>
          <a:bodyPr/>
          <a:lstStyle/>
          <a:p>
            <a:r>
              <a:rPr lang="en-US" altLang="zh-CN" dirty="0"/>
              <a:t>Match</a:t>
            </a:r>
            <a:r>
              <a:rPr lang="zh-CN" altLang="en-US" dirty="0"/>
              <a:t>题操作步骤</a:t>
            </a:r>
          </a:p>
        </p:txBody>
      </p:sp>
      <p:sp>
        <p:nvSpPr>
          <p:cNvPr id="3" name="内容占位符 2"/>
          <p:cNvSpPr>
            <a:spLocks noGrp="1"/>
          </p:cNvSpPr>
          <p:nvPr>
            <p:ph sz="half" idx="1"/>
          </p:nvPr>
        </p:nvSpPr>
        <p:spPr>
          <a:xfrm>
            <a:off x="460099" y="2058302"/>
            <a:ext cx="11569148" cy="4195481"/>
          </a:xfrm>
        </p:spPr>
        <p:txBody>
          <a:bodyPr/>
          <a:lstStyle/>
          <a:p>
            <a:pPr marL="0" indent="0">
              <a:buNone/>
            </a:pPr>
            <a:r>
              <a:rPr lang="zh-CN" altLang="en-US" dirty="0"/>
              <a:t>先定词，后划句，然后原文找特征，不用按顺序做</a:t>
            </a:r>
            <a:endParaRPr lang="en-US" altLang="zh-CN" dirty="0"/>
          </a:p>
          <a:p>
            <a:pPr marL="0" indent="0">
              <a:buNone/>
            </a:pPr>
            <a:endParaRPr lang="en-US" altLang="zh-CN" dirty="0"/>
          </a:p>
          <a:p>
            <a:pPr marL="0" indent="0">
              <a:buNone/>
            </a:pPr>
            <a:r>
              <a:rPr lang="zh-CN" altLang="en-US" dirty="0"/>
              <a:t>题目难度不同，找出近义替换点是解题的关键</a:t>
            </a:r>
            <a:endParaRPr lang="zh-CN"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5196" y="869237"/>
            <a:ext cx="9404723" cy="926148"/>
          </a:xfrm>
        </p:spPr>
        <p:txBody>
          <a:bodyPr/>
          <a:lstStyle/>
          <a:p>
            <a:r>
              <a:rPr lang="en-US" altLang="zh-CN" sz="2800" b="0" dirty="0"/>
              <a:t>Complete</a:t>
            </a:r>
            <a:r>
              <a:rPr lang="zh-CN" altLang="en-US" sz="2800" b="0" dirty="0"/>
              <a:t>题操作步骤</a:t>
            </a:r>
          </a:p>
        </p:txBody>
      </p:sp>
      <p:sp>
        <p:nvSpPr>
          <p:cNvPr id="3" name="内容占位符 2"/>
          <p:cNvSpPr>
            <a:spLocks noGrp="1"/>
          </p:cNvSpPr>
          <p:nvPr>
            <p:ph sz="half" idx="1"/>
          </p:nvPr>
        </p:nvSpPr>
        <p:spPr>
          <a:xfrm>
            <a:off x="505251" y="1364220"/>
            <a:ext cx="10505592" cy="4175604"/>
          </a:xfrm>
        </p:spPr>
        <p:txBody>
          <a:bodyPr/>
          <a:lstStyle/>
          <a:p>
            <a:pPr marL="0" indent="0">
              <a:buNone/>
            </a:pPr>
            <a:r>
              <a:rPr lang="en-US" altLang="zh-CN" sz="1600" i="1" dirty="0"/>
              <a:t>Complete each sentence with the correct ending </a:t>
            </a:r>
            <a:r>
              <a:rPr lang="en-US" altLang="zh-CN" sz="1600" b="1" i="1" dirty="0"/>
              <a:t>A-G</a:t>
            </a:r>
            <a:r>
              <a:rPr lang="en-US" altLang="zh-CN" sz="1600" i="1" dirty="0"/>
              <a:t> below.</a:t>
            </a:r>
            <a:endParaRPr lang="zh-CN" altLang="zh-CN" sz="1600" dirty="0"/>
          </a:p>
          <a:p>
            <a:pPr marL="0" indent="0">
              <a:buNone/>
            </a:pPr>
            <a:r>
              <a:rPr lang="en-US" altLang="zh-CN" sz="1600" i="1" dirty="0"/>
              <a:t>Write the correct letter </a:t>
            </a:r>
            <a:r>
              <a:rPr lang="en-US" altLang="zh-CN" sz="1600" b="1" i="1" dirty="0"/>
              <a:t>A-G</a:t>
            </a:r>
            <a:r>
              <a:rPr lang="en-US" altLang="zh-CN" sz="1600" i="1" dirty="0"/>
              <a:t> in boxes 24-27 on your answer sheet.</a:t>
            </a:r>
            <a:endParaRPr lang="en-US" altLang="zh-CN" sz="1600" b="1" dirty="0"/>
          </a:p>
          <a:p>
            <a:pPr marL="0" indent="0">
              <a:buNone/>
            </a:pPr>
            <a:endParaRPr lang="en-US" altLang="zh-CN" sz="1600" b="1" dirty="0"/>
          </a:p>
          <a:p>
            <a:pPr marL="0" indent="0">
              <a:buNone/>
            </a:pPr>
            <a:r>
              <a:rPr lang="en-US" altLang="zh-CN" sz="1600" b="1" dirty="0"/>
              <a:t>24 </a:t>
            </a:r>
            <a:r>
              <a:rPr lang="en-US" altLang="zh-CN" sz="1600" dirty="0"/>
              <a:t>One of the brain’s most difficult tasks is to </a:t>
            </a:r>
            <a:endParaRPr lang="zh-CN" altLang="zh-CN" sz="1600" dirty="0"/>
          </a:p>
          <a:p>
            <a:pPr marL="0" indent="0">
              <a:buNone/>
            </a:pPr>
            <a:r>
              <a:rPr lang="en-US" altLang="zh-CN" sz="1600" b="1" dirty="0"/>
              <a:t>25 </a:t>
            </a:r>
            <a:r>
              <a:rPr lang="en-US" altLang="zh-CN" sz="1600" dirty="0"/>
              <a:t>Because of the language they have developed, humans</a:t>
            </a:r>
            <a:endParaRPr lang="zh-CN" altLang="zh-CN" sz="1600" dirty="0"/>
          </a:p>
          <a:p>
            <a:pPr marL="0" indent="0">
              <a:buNone/>
            </a:pPr>
            <a:r>
              <a:rPr lang="en-US" altLang="zh-CN" sz="1600" b="1" dirty="0"/>
              <a:t>26</a:t>
            </a:r>
            <a:r>
              <a:rPr lang="en-US" altLang="zh-CN" sz="1600" dirty="0"/>
              <a:t>Individual responses to </a:t>
            </a:r>
            <a:r>
              <a:rPr lang="en-US" altLang="zh-CN" sz="1600" dirty="0" err="1"/>
              <a:t>humour</a:t>
            </a:r>
            <a:r>
              <a:rPr lang="en-US" altLang="zh-CN" sz="1600" dirty="0"/>
              <a:t> </a:t>
            </a:r>
            <a:endParaRPr lang="zh-CN" altLang="zh-CN" sz="1600" dirty="0"/>
          </a:p>
          <a:p>
            <a:pPr marL="0" indent="0">
              <a:buNone/>
            </a:pPr>
            <a:r>
              <a:rPr lang="en-US" altLang="zh-CN" sz="1600" b="1" dirty="0"/>
              <a:t>27</a:t>
            </a:r>
            <a:r>
              <a:rPr lang="en-US" altLang="zh-CN" sz="1600" dirty="0"/>
              <a:t> Peter </a:t>
            </a:r>
            <a:r>
              <a:rPr lang="en-US" altLang="zh-CN" sz="1600" dirty="0" err="1"/>
              <a:t>Derks</a:t>
            </a:r>
            <a:r>
              <a:rPr lang="en-US" altLang="zh-CN" sz="1600" dirty="0"/>
              <a:t> believes that </a:t>
            </a:r>
            <a:r>
              <a:rPr lang="en-US" altLang="zh-CN" sz="1600" dirty="0" err="1"/>
              <a:t>humour</a:t>
            </a:r>
            <a:endParaRPr lang="en-US" altLang="zh-CN" sz="1600" dirty="0"/>
          </a:p>
          <a:p>
            <a:pPr marL="0" indent="0">
              <a:buNone/>
            </a:pPr>
            <a:endParaRPr lang="en-US" altLang="zh-CN" sz="1600" dirty="0"/>
          </a:p>
          <a:p>
            <a:pPr marL="0" indent="0">
              <a:buNone/>
            </a:pPr>
            <a:r>
              <a:rPr lang="en-US" altLang="zh-CN" sz="1600" b="1" dirty="0"/>
              <a:t>A</a:t>
            </a:r>
            <a:r>
              <a:rPr lang="en-US" altLang="zh-CN" sz="1600" dirty="0"/>
              <a:t>	react to their own thoughts.</a:t>
            </a:r>
            <a:endParaRPr lang="zh-CN" altLang="zh-CN" sz="1600" dirty="0"/>
          </a:p>
          <a:p>
            <a:pPr marL="0" indent="0">
              <a:buNone/>
            </a:pPr>
            <a:r>
              <a:rPr lang="en-US" altLang="zh-CN" sz="1600" b="1" dirty="0"/>
              <a:t>B</a:t>
            </a:r>
            <a:r>
              <a:rPr lang="en-US" altLang="zh-CN" sz="1600" dirty="0"/>
              <a:t>	helped create language in humans.</a:t>
            </a:r>
            <a:endParaRPr lang="zh-CN" altLang="zh-CN" sz="1600" dirty="0"/>
          </a:p>
          <a:p>
            <a:pPr marL="0" indent="0">
              <a:buNone/>
            </a:pPr>
            <a:r>
              <a:rPr lang="en-US" altLang="zh-CN" sz="1600" b="1" dirty="0"/>
              <a:t>C</a:t>
            </a:r>
            <a:r>
              <a:rPr lang="en-US" altLang="zh-CN" sz="1600" dirty="0"/>
              <a:t>	respond instantly to whatever is happening.</a:t>
            </a:r>
            <a:endParaRPr lang="zh-CN" altLang="zh-CN" sz="1600" dirty="0"/>
          </a:p>
          <a:p>
            <a:pPr marL="0" indent="0">
              <a:buNone/>
            </a:pPr>
            <a:r>
              <a:rPr lang="en-US" altLang="zh-CN" sz="1600" b="1" dirty="0"/>
              <a:t>D	</a:t>
            </a:r>
            <a:r>
              <a:rPr lang="en-US" altLang="zh-CN" sz="1600" dirty="0"/>
              <a:t>may provide valuable information about the operation of the brain.</a:t>
            </a:r>
            <a:endParaRPr lang="zh-CN" altLang="zh-CN" sz="1600" dirty="0"/>
          </a:p>
          <a:p>
            <a:pPr marL="0" indent="0">
              <a:buNone/>
            </a:pPr>
            <a:r>
              <a:rPr lang="en-US" altLang="zh-CN" sz="1600" b="1" dirty="0"/>
              <a:t>E	</a:t>
            </a:r>
            <a:r>
              <a:rPr lang="en-US" altLang="zh-CN" sz="1600" dirty="0"/>
              <a:t>cope with difficult situations.</a:t>
            </a:r>
            <a:endParaRPr lang="zh-CN" altLang="zh-CN" sz="1600" dirty="0"/>
          </a:p>
          <a:p>
            <a:pPr marL="0" indent="0">
              <a:buNone/>
            </a:pPr>
            <a:r>
              <a:rPr lang="en-US" altLang="zh-CN" sz="1600" b="1" dirty="0"/>
              <a:t>F</a:t>
            </a:r>
            <a:r>
              <a:rPr lang="en-US" altLang="zh-CN" sz="1600" dirty="0"/>
              <a:t>	relate to a person’s subjective views.</a:t>
            </a:r>
            <a:endParaRPr lang="zh-CN" altLang="zh-CN" sz="1600" dirty="0"/>
          </a:p>
          <a:p>
            <a:pPr marL="0" indent="0">
              <a:buNone/>
            </a:pPr>
            <a:r>
              <a:rPr lang="en-US" altLang="zh-CN" sz="1600" b="1" dirty="0"/>
              <a:t>G</a:t>
            </a:r>
            <a:r>
              <a:rPr lang="en-US" altLang="zh-CN" sz="1600" dirty="0"/>
              <a:t>	led our ancestors to smile and then laugh.      </a:t>
            </a:r>
            <a:r>
              <a:rPr lang="zh-CN" altLang="en-US" sz="1600" dirty="0"/>
              <a:t>（</a:t>
            </a:r>
            <a:r>
              <a:rPr lang="en-US" altLang="zh-CN" sz="1600" dirty="0"/>
              <a:t>C5P47</a:t>
            </a:r>
            <a:r>
              <a:rPr lang="zh-CN" altLang="en-US" sz="1600" dirty="0"/>
              <a:t>）</a:t>
            </a:r>
            <a:endParaRPr lang="zh-CN" altLang="zh-CN"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921" y="1047672"/>
            <a:ext cx="9404723" cy="926148"/>
          </a:xfrm>
        </p:spPr>
        <p:txBody>
          <a:bodyPr/>
          <a:lstStyle/>
          <a:p>
            <a:r>
              <a:rPr lang="en-US" altLang="zh-CN" dirty="0"/>
              <a:t>Complete</a:t>
            </a:r>
            <a:r>
              <a:rPr lang="zh-CN" altLang="en-US" dirty="0"/>
              <a:t>题操作步骤</a:t>
            </a:r>
          </a:p>
        </p:txBody>
      </p:sp>
      <p:sp>
        <p:nvSpPr>
          <p:cNvPr id="3" name="内容占位符 2"/>
          <p:cNvSpPr>
            <a:spLocks noGrp="1"/>
          </p:cNvSpPr>
          <p:nvPr>
            <p:ph sz="half" idx="1"/>
          </p:nvPr>
        </p:nvSpPr>
        <p:spPr>
          <a:xfrm>
            <a:off x="590976" y="2116695"/>
            <a:ext cx="10505592" cy="4175604"/>
          </a:xfrm>
        </p:spPr>
        <p:txBody>
          <a:bodyPr/>
          <a:lstStyle/>
          <a:p>
            <a:pPr marL="0" indent="0">
              <a:buNone/>
            </a:pPr>
            <a:r>
              <a:rPr lang="zh-CN" altLang="en-US" b="1" dirty="0">
                <a:latin typeface="微软雅黑" panose="020B0503020204020204" charset="-122"/>
                <a:ea typeface="微软雅黑" panose="020B0503020204020204" charset="-122"/>
              </a:rPr>
              <a:t>整体按照</a:t>
            </a:r>
            <a:r>
              <a:rPr lang="en-US" altLang="zh-CN" b="1" dirty="0">
                <a:latin typeface="微软雅黑" panose="020B0503020204020204" charset="-122"/>
                <a:ea typeface="微软雅黑" panose="020B0503020204020204" charset="-122"/>
              </a:rPr>
              <a:t>match</a:t>
            </a:r>
            <a:r>
              <a:rPr lang="zh-CN" altLang="en-US" b="1" dirty="0">
                <a:latin typeface="微软雅黑" panose="020B0503020204020204" charset="-122"/>
                <a:ea typeface="微软雅黑" panose="020B0503020204020204" charset="-122"/>
              </a:rPr>
              <a:t>方法去做</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complete</a:t>
            </a:r>
            <a:r>
              <a:rPr lang="zh-CN" altLang="en-US" b="1" dirty="0">
                <a:latin typeface="微软雅黑" panose="020B0503020204020204" charset="-122"/>
                <a:ea typeface="微软雅黑" panose="020B0503020204020204" charset="-122"/>
              </a:rPr>
              <a:t>题与</a:t>
            </a:r>
            <a:r>
              <a:rPr lang="en-US" altLang="zh-CN" b="1" dirty="0">
                <a:latin typeface="微软雅黑" panose="020B0503020204020204" charset="-122"/>
                <a:ea typeface="微软雅黑" panose="020B0503020204020204" charset="-122"/>
              </a:rPr>
              <a:t>match</a:t>
            </a:r>
            <a:r>
              <a:rPr lang="zh-CN" altLang="en-US" b="1" dirty="0">
                <a:latin typeface="微软雅黑" panose="020B0503020204020204" charset="-122"/>
                <a:ea typeface="微软雅黑" panose="020B0503020204020204" charset="-122"/>
              </a:rPr>
              <a:t>题的异同点</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a:t>
            </a:r>
            <a:r>
              <a:rPr lang="en-US" altLang="zh-CN" b="1" dirty="0">
                <a:latin typeface="微软雅黑" panose="020B0503020204020204" charset="-122"/>
                <a:ea typeface="微软雅黑" panose="020B0503020204020204" charset="-122"/>
              </a:rPr>
              <a:t>match</a:t>
            </a:r>
            <a:r>
              <a:rPr lang="zh-CN" altLang="en-US" b="1" dirty="0">
                <a:latin typeface="微软雅黑" panose="020B0503020204020204" charset="-122"/>
                <a:ea typeface="微软雅黑" panose="020B0503020204020204" charset="-122"/>
              </a:rPr>
              <a:t>全文出题，</a:t>
            </a:r>
            <a:r>
              <a:rPr lang="en-US" altLang="zh-CN" b="1" dirty="0">
                <a:latin typeface="微软雅黑" panose="020B0503020204020204" charset="-122"/>
                <a:ea typeface="微软雅黑" panose="020B0503020204020204" charset="-122"/>
              </a:rPr>
              <a:t>complete</a:t>
            </a:r>
            <a:r>
              <a:rPr lang="zh-CN" altLang="en-US" b="1" dirty="0">
                <a:latin typeface="微软雅黑" panose="020B0503020204020204" charset="-122"/>
                <a:ea typeface="微软雅黑" panose="020B0503020204020204" charset="-122"/>
              </a:rPr>
              <a:t>通常局部</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2</a:t>
            </a:r>
            <a:r>
              <a:rPr lang="zh-CN" altLang="en-US" b="1" dirty="0">
                <a:latin typeface="微软雅黑" panose="020B0503020204020204" charset="-122"/>
                <a:ea typeface="微软雅黑" panose="020B0503020204020204" charset="-122"/>
              </a:rPr>
              <a:t>、</a:t>
            </a:r>
            <a:r>
              <a:rPr lang="en-US" altLang="zh-CN" b="1" dirty="0">
                <a:latin typeface="微软雅黑" panose="020B0503020204020204" charset="-122"/>
                <a:ea typeface="微软雅黑" panose="020B0503020204020204" charset="-122"/>
              </a:rPr>
              <a:t>match</a:t>
            </a:r>
            <a:r>
              <a:rPr lang="zh-CN" altLang="en-US" b="1" dirty="0">
                <a:latin typeface="微软雅黑" panose="020B0503020204020204" charset="-122"/>
                <a:ea typeface="微软雅黑" panose="020B0503020204020204" charset="-122"/>
              </a:rPr>
              <a:t>定位词为原文原词，</a:t>
            </a:r>
            <a:r>
              <a:rPr lang="en-US" altLang="zh-CN" b="1" dirty="0">
                <a:latin typeface="微软雅黑" panose="020B0503020204020204" charset="-122"/>
                <a:ea typeface="微软雅黑" panose="020B0503020204020204" charset="-122"/>
              </a:rPr>
              <a:t>complete</a:t>
            </a:r>
            <a:r>
              <a:rPr lang="zh-CN" altLang="en-US" b="1" dirty="0">
                <a:latin typeface="微软雅黑" panose="020B0503020204020204" charset="-122"/>
                <a:ea typeface="微软雅黑" panose="020B0503020204020204" charset="-122"/>
              </a:rPr>
              <a:t>的前半句会出现改写</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3</a:t>
            </a:r>
            <a:r>
              <a:rPr lang="zh-CN" altLang="en-US" b="1" dirty="0">
                <a:latin typeface="微软雅黑" panose="020B0503020204020204" charset="-122"/>
                <a:ea typeface="微软雅黑" panose="020B0503020204020204" charset="-122"/>
              </a:rPr>
              <a:t>、</a:t>
            </a:r>
            <a:r>
              <a:rPr lang="en-US" altLang="zh-CN" b="1" dirty="0">
                <a:latin typeface="微软雅黑" panose="020B0503020204020204" charset="-122"/>
                <a:ea typeface="微软雅黑" panose="020B0503020204020204" charset="-122"/>
              </a:rPr>
              <a:t>match</a:t>
            </a:r>
            <a:r>
              <a:rPr lang="zh-CN" altLang="en-US" b="1" dirty="0">
                <a:latin typeface="微软雅黑" panose="020B0503020204020204" charset="-122"/>
                <a:ea typeface="微软雅黑" panose="020B0503020204020204" charset="-122"/>
              </a:rPr>
              <a:t>主要考察特征词对应，</a:t>
            </a:r>
            <a:r>
              <a:rPr lang="en-US" altLang="zh-CN" b="1" dirty="0">
                <a:latin typeface="微软雅黑" panose="020B0503020204020204" charset="-122"/>
                <a:ea typeface="微软雅黑" panose="020B0503020204020204" charset="-122"/>
              </a:rPr>
              <a:t>complete</a:t>
            </a:r>
            <a:r>
              <a:rPr lang="zh-CN" altLang="en-US" b="1" dirty="0">
                <a:latin typeface="微软雅黑" panose="020B0503020204020204" charset="-122"/>
                <a:ea typeface="微软雅黑" panose="020B0503020204020204" charset="-122"/>
              </a:rPr>
              <a:t>还会考察大意理解</a:t>
            </a:r>
            <a:endParaRPr lang="en-US" altLang="zh-CN" b="1" dirty="0">
              <a:latin typeface="微软雅黑" panose="020B0503020204020204" charset="-122"/>
              <a:ea typeface="微软雅黑" panose="020B0503020204020204" charset="-122"/>
            </a:endParaRPr>
          </a:p>
          <a:p>
            <a:pPr marL="0" indent="0">
              <a:buNone/>
            </a:pPr>
            <a:r>
              <a:rPr lang="en-US" altLang="zh-CN" b="1" dirty="0">
                <a:latin typeface="微软雅黑" panose="020B0503020204020204" charset="-122"/>
                <a:ea typeface="微软雅黑" panose="020B0503020204020204" charset="-122"/>
              </a:rPr>
              <a:t>4</a:t>
            </a:r>
            <a:r>
              <a:rPr lang="zh-CN" altLang="en-US" b="1" dirty="0">
                <a:latin typeface="微软雅黑" panose="020B0503020204020204" charset="-122"/>
                <a:ea typeface="微软雅黑" panose="020B0503020204020204" charset="-122"/>
              </a:rPr>
              <a:t>、</a:t>
            </a:r>
            <a:r>
              <a:rPr lang="en-US" altLang="zh-CN" b="1" dirty="0">
                <a:latin typeface="微软雅黑" panose="020B0503020204020204" charset="-122"/>
                <a:ea typeface="微软雅黑" panose="020B0503020204020204" charset="-122"/>
              </a:rPr>
              <a:t>match</a:t>
            </a:r>
            <a:r>
              <a:rPr lang="zh-CN" altLang="en-US" b="1" dirty="0">
                <a:latin typeface="微软雅黑" panose="020B0503020204020204" charset="-122"/>
                <a:ea typeface="微软雅黑" panose="020B0503020204020204" charset="-122"/>
              </a:rPr>
              <a:t>没有语法技巧，</a:t>
            </a:r>
            <a:r>
              <a:rPr lang="en-US" altLang="zh-CN" b="1" dirty="0">
                <a:latin typeface="微软雅黑" panose="020B0503020204020204" charset="-122"/>
                <a:ea typeface="微软雅黑" panose="020B0503020204020204" charset="-122"/>
              </a:rPr>
              <a:t>complete</a:t>
            </a:r>
            <a:r>
              <a:rPr lang="zh-CN" altLang="en-US" b="1" dirty="0">
                <a:latin typeface="微软雅黑" panose="020B0503020204020204" charset="-122"/>
                <a:ea typeface="微软雅黑" panose="020B0503020204020204" charset="-122"/>
              </a:rPr>
              <a:t>可以用语法来推理</a:t>
            </a:r>
            <a:endParaRPr lang="en-US" altLang="zh-CN" b="1" dirty="0">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52876" y="1297545"/>
            <a:ext cx="10505592" cy="4175604"/>
          </a:xfrm>
        </p:spPr>
        <p:txBody>
          <a:bodyPr/>
          <a:lstStyle/>
          <a:p>
            <a:r>
              <a:rPr lang="en-US" altLang="zh-CN" dirty="0"/>
              <a:t>Making a rapid emotional assessment of the events of the moment is </a:t>
            </a:r>
            <a:r>
              <a:rPr lang="en-US" altLang="zh-CN" dirty="0">
                <a:solidFill>
                  <a:srgbClr val="FF0000"/>
                </a:solidFill>
              </a:rPr>
              <a:t>an extremely demanding job for the brain</a:t>
            </a:r>
            <a:r>
              <a:rPr lang="en-US" altLang="zh-CN" dirty="0"/>
              <a:t>, animal or human. Energy and arousal levels may need to be retuned in the blink of an eye. These abrupt changes will produce either positive or negative feelings. The orbital cortex, the region that becomes active in </a:t>
            </a:r>
            <a:r>
              <a:rPr lang="en-US" altLang="zh-CN" dirty="0" err="1"/>
              <a:t>Goel's</a:t>
            </a:r>
            <a:r>
              <a:rPr lang="en-US" altLang="zh-CN" dirty="0"/>
              <a:t> experiment, seems the best candidate for the site that feeds such feelings into higher-level thought processes, with its close connections to the brain's sub-cortical arousal apparatus and </a:t>
            </a:r>
            <a:r>
              <a:rPr lang="en-US" altLang="zh-CN" dirty="0" err="1"/>
              <a:t>centres</a:t>
            </a:r>
            <a:r>
              <a:rPr lang="en-US" altLang="zh-CN" dirty="0"/>
              <a:t> of metabolic control.</a:t>
            </a:r>
          </a:p>
          <a:p>
            <a:pPr marL="0" indent="0">
              <a:buNone/>
            </a:pPr>
            <a:r>
              <a:rPr lang="zh-CN" altLang="en-US" b="1" dirty="0"/>
              <a:t>  </a:t>
            </a:r>
            <a:r>
              <a:rPr lang="en-US" altLang="zh-CN" b="1" dirty="0"/>
              <a:t>24 </a:t>
            </a:r>
            <a:r>
              <a:rPr lang="en-US" altLang="zh-CN" dirty="0">
                <a:solidFill>
                  <a:srgbClr val="FF0000"/>
                </a:solidFill>
              </a:rPr>
              <a:t>One of the brain’s most difficult tasks is to </a:t>
            </a:r>
            <a:endParaRPr lang="zh-CN" altLang="zh-CN" dirty="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52876" y="1297545"/>
            <a:ext cx="10505592" cy="4175604"/>
          </a:xfrm>
        </p:spPr>
        <p:txBody>
          <a:bodyPr/>
          <a:lstStyle/>
          <a:p>
            <a:pPr marL="0" indent="0">
              <a:buNone/>
            </a:pPr>
            <a:r>
              <a:rPr lang="en-US" altLang="zh-CN" b="1" dirty="0"/>
              <a:t>A</a:t>
            </a:r>
            <a:r>
              <a:rPr lang="en-US" altLang="zh-CN" dirty="0"/>
              <a:t>	react to their own thoughts.</a:t>
            </a:r>
            <a:endParaRPr lang="zh-CN" altLang="zh-CN" dirty="0"/>
          </a:p>
          <a:p>
            <a:pPr marL="0" indent="0">
              <a:buNone/>
            </a:pPr>
            <a:r>
              <a:rPr lang="en-US" altLang="zh-CN" b="1" dirty="0"/>
              <a:t>B</a:t>
            </a:r>
            <a:r>
              <a:rPr lang="en-US" altLang="zh-CN" dirty="0"/>
              <a:t>	helped create language in humans.</a:t>
            </a:r>
            <a:endParaRPr lang="zh-CN" altLang="zh-CN" dirty="0"/>
          </a:p>
          <a:p>
            <a:pPr marL="0" indent="0">
              <a:buNone/>
            </a:pPr>
            <a:r>
              <a:rPr lang="en-US" altLang="zh-CN" b="1" dirty="0"/>
              <a:t>C</a:t>
            </a:r>
            <a:r>
              <a:rPr lang="en-US" altLang="zh-CN" dirty="0"/>
              <a:t>	respond instantly to whatever is happening.</a:t>
            </a:r>
            <a:endParaRPr lang="zh-CN" altLang="zh-CN" dirty="0"/>
          </a:p>
          <a:p>
            <a:pPr marL="0" indent="0">
              <a:buNone/>
            </a:pPr>
            <a:r>
              <a:rPr lang="en-US" altLang="zh-CN" b="1" dirty="0"/>
              <a:t>D	</a:t>
            </a:r>
            <a:r>
              <a:rPr lang="en-US" altLang="zh-CN" dirty="0"/>
              <a:t>may provide valuable information about the operation of the brain.</a:t>
            </a:r>
            <a:endParaRPr lang="zh-CN" altLang="zh-CN" dirty="0"/>
          </a:p>
          <a:p>
            <a:pPr marL="0" indent="0">
              <a:buNone/>
            </a:pPr>
            <a:r>
              <a:rPr lang="en-US" altLang="zh-CN" b="1" dirty="0"/>
              <a:t>E	</a:t>
            </a:r>
            <a:r>
              <a:rPr lang="en-US" altLang="zh-CN" dirty="0"/>
              <a:t>cope with difficult situations.</a:t>
            </a:r>
            <a:endParaRPr lang="zh-CN" altLang="zh-CN" dirty="0"/>
          </a:p>
          <a:p>
            <a:pPr marL="0" indent="0">
              <a:buNone/>
            </a:pPr>
            <a:r>
              <a:rPr lang="en-US" altLang="zh-CN" b="1" dirty="0"/>
              <a:t>F</a:t>
            </a:r>
            <a:r>
              <a:rPr lang="en-US" altLang="zh-CN" dirty="0"/>
              <a:t>	relate to a person’s subjective views.</a:t>
            </a:r>
            <a:endParaRPr lang="zh-CN" altLang="zh-CN" dirty="0"/>
          </a:p>
          <a:p>
            <a:pPr marL="0" indent="0">
              <a:buNone/>
            </a:pPr>
            <a:r>
              <a:rPr lang="en-US" altLang="zh-CN" b="1" dirty="0"/>
              <a:t>G</a:t>
            </a:r>
            <a:r>
              <a:rPr lang="en-US" altLang="zh-CN" dirty="0"/>
              <a:t>	led our ancestors to smile and then laugh.</a:t>
            </a:r>
            <a:endParaRPr lang="zh-CN"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52875" y="1151771"/>
            <a:ext cx="11095785" cy="4175604"/>
          </a:xfrm>
        </p:spPr>
        <p:txBody>
          <a:bodyPr/>
          <a:lstStyle/>
          <a:p>
            <a:r>
              <a:rPr lang="en-US" altLang="zh-CN" dirty="0"/>
              <a:t>All warm-blooded animals make constant tiny adjustments in arousal in response to external events, </a:t>
            </a:r>
            <a:r>
              <a:rPr lang="en-US" altLang="zh-CN" dirty="0">
                <a:solidFill>
                  <a:srgbClr val="FF0000"/>
                </a:solidFill>
              </a:rPr>
              <a:t>but humans, who have developed </a:t>
            </a:r>
            <a:r>
              <a:rPr lang="en-US" altLang="zh-CN" dirty="0"/>
              <a:t>a much more complicated internal life as a result of language, respond emotionally not only to their surroundings, but to their own thoughts. Whenever a sought-for answer snaps into place, there is a shudder of pleased recognition. Creative discovery being pleasurable, humans have learned to find ways of milking this natural response. The fact that jokes tap into our general evaluative machinery explains why the line between funny and disgusting, or funny and frightening, can be so fine. Whether a joke gives pleasure or pain depends on a person's outlook.</a:t>
            </a:r>
            <a:endParaRPr lang="zh-CN" altLang="zh-CN" dirty="0"/>
          </a:p>
          <a:p>
            <a:pPr marL="0" indent="0">
              <a:buNone/>
            </a:pPr>
            <a:r>
              <a:rPr lang="zh-CN" altLang="en-US" dirty="0"/>
              <a:t>  </a:t>
            </a:r>
            <a:r>
              <a:rPr lang="en-US" altLang="zh-CN" b="1" dirty="0"/>
              <a:t>25</a:t>
            </a:r>
            <a:r>
              <a:rPr lang="en-US" altLang="zh-CN" dirty="0"/>
              <a:t> </a:t>
            </a:r>
            <a:r>
              <a:rPr lang="en-US" altLang="zh-CN" dirty="0">
                <a:solidFill>
                  <a:srgbClr val="FF0000"/>
                </a:solidFill>
              </a:rPr>
              <a:t>Because of the language they have developed, humans</a:t>
            </a:r>
            <a:endParaRPr lang="zh-CN" altLang="zh-CN" dirty="0">
              <a:solidFill>
                <a:srgbClr val="FF0000"/>
              </a:solidFill>
            </a:endParaRPr>
          </a:p>
          <a:p>
            <a:endParaRPr lang="zh-CN"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第二讲教学计划</a:t>
            </a:r>
          </a:p>
        </p:txBody>
      </p:sp>
      <p:sp>
        <p:nvSpPr>
          <p:cNvPr id="3" name="内容占位符 2"/>
          <p:cNvSpPr>
            <a:spLocks noGrp="1"/>
          </p:cNvSpPr>
          <p:nvPr>
            <p:ph sz="half" idx="1"/>
          </p:nvPr>
        </p:nvSpPr>
        <p:spPr/>
        <p:txBody>
          <a:bodyPr/>
          <a:lstStyle/>
          <a:p>
            <a:pPr marL="0" indent="0">
              <a:buNone/>
            </a:pPr>
            <a:r>
              <a:rPr lang="zh-CN" altLang="en-US" dirty="0"/>
              <a:t>配对题中的三种类型：</a:t>
            </a:r>
            <a:endParaRPr lang="en-US" altLang="zh-CN" dirty="0"/>
          </a:p>
          <a:p>
            <a:pPr marL="0" indent="0">
              <a:buNone/>
            </a:pPr>
            <a:endParaRPr lang="en-US" altLang="zh-CN" dirty="0"/>
          </a:p>
          <a:p>
            <a:pPr marL="0" indent="0">
              <a:buNone/>
            </a:pPr>
            <a:r>
              <a:rPr lang="en-US" altLang="zh-CN" dirty="0"/>
              <a:t>matching  features, matching sentence,  matching information</a:t>
            </a:r>
          </a:p>
          <a:p>
            <a:pPr marL="0" indent="0">
              <a:buNone/>
            </a:pPr>
            <a:r>
              <a:rPr lang="zh-CN" altLang="en-US" dirty="0"/>
              <a:t>单词配句子               前半句配后半句          句子配段落信息</a:t>
            </a:r>
            <a:endParaRPr lang="en-US" altLang="zh-CN" dirty="0"/>
          </a:p>
          <a:p>
            <a:pPr marL="0" indent="0">
              <a:buNone/>
            </a:pPr>
            <a:endParaRPr lang="en-US" altLang="zh-CN" dirty="0"/>
          </a:p>
          <a:p>
            <a:pPr marL="0" indent="0">
              <a:buNone/>
            </a:pPr>
            <a:r>
              <a:rPr lang="zh-CN" altLang="en-US" dirty="0"/>
              <a:t>也被称为：  </a:t>
            </a:r>
            <a:r>
              <a:rPr lang="en-US" altLang="zh-CN" dirty="0"/>
              <a:t>match   complete   information</a:t>
            </a:r>
            <a:r>
              <a:rPr lang="zh-CN" altLang="en-US" dirty="0"/>
              <a:t>（看题干中出现了哪个词）</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52876" y="1297545"/>
            <a:ext cx="10505592" cy="4175604"/>
          </a:xfrm>
        </p:spPr>
        <p:txBody>
          <a:bodyPr/>
          <a:lstStyle/>
          <a:p>
            <a:pPr marL="0" indent="0">
              <a:buNone/>
            </a:pPr>
            <a:r>
              <a:rPr lang="en-US" altLang="zh-CN" b="1" dirty="0"/>
              <a:t>A</a:t>
            </a:r>
            <a:r>
              <a:rPr lang="en-US" altLang="zh-CN" dirty="0"/>
              <a:t>	react to their own thoughts.</a:t>
            </a:r>
            <a:endParaRPr lang="zh-CN" altLang="zh-CN" dirty="0"/>
          </a:p>
          <a:p>
            <a:pPr marL="0" indent="0">
              <a:buNone/>
            </a:pPr>
            <a:r>
              <a:rPr lang="en-US" altLang="zh-CN" b="1" dirty="0"/>
              <a:t>B</a:t>
            </a:r>
            <a:r>
              <a:rPr lang="en-US" altLang="zh-CN" dirty="0"/>
              <a:t>	helped create language in humans.</a:t>
            </a:r>
            <a:endParaRPr lang="zh-CN" altLang="zh-CN" dirty="0"/>
          </a:p>
          <a:p>
            <a:pPr marL="0" indent="0">
              <a:buNone/>
            </a:pPr>
            <a:r>
              <a:rPr lang="en-US" altLang="zh-CN" b="1" dirty="0"/>
              <a:t>C</a:t>
            </a:r>
            <a:r>
              <a:rPr lang="en-US" altLang="zh-CN" dirty="0"/>
              <a:t>	respond instantly to whatever is happening.</a:t>
            </a:r>
            <a:endParaRPr lang="zh-CN" altLang="zh-CN" dirty="0"/>
          </a:p>
          <a:p>
            <a:pPr marL="0" indent="0">
              <a:buNone/>
            </a:pPr>
            <a:r>
              <a:rPr lang="en-US" altLang="zh-CN" b="1" dirty="0"/>
              <a:t>D	</a:t>
            </a:r>
            <a:r>
              <a:rPr lang="en-US" altLang="zh-CN" dirty="0"/>
              <a:t>may provide valuable information about the operation of the brain.</a:t>
            </a:r>
            <a:endParaRPr lang="zh-CN" altLang="zh-CN" dirty="0"/>
          </a:p>
          <a:p>
            <a:pPr marL="0" indent="0">
              <a:buNone/>
            </a:pPr>
            <a:r>
              <a:rPr lang="en-US" altLang="zh-CN" b="1" dirty="0"/>
              <a:t>E	</a:t>
            </a:r>
            <a:r>
              <a:rPr lang="en-US" altLang="zh-CN" dirty="0"/>
              <a:t>cope with difficult situations.</a:t>
            </a:r>
            <a:endParaRPr lang="zh-CN" altLang="zh-CN" dirty="0"/>
          </a:p>
          <a:p>
            <a:pPr marL="0" indent="0">
              <a:buNone/>
            </a:pPr>
            <a:r>
              <a:rPr lang="en-US" altLang="zh-CN" b="1" dirty="0"/>
              <a:t>F</a:t>
            </a:r>
            <a:r>
              <a:rPr lang="en-US" altLang="zh-CN" dirty="0"/>
              <a:t>	relate to a person’s subjective views.</a:t>
            </a:r>
            <a:endParaRPr lang="zh-CN" altLang="zh-CN" dirty="0"/>
          </a:p>
          <a:p>
            <a:pPr marL="0" indent="0">
              <a:buNone/>
            </a:pPr>
            <a:r>
              <a:rPr lang="en-US" altLang="zh-CN" b="1" dirty="0"/>
              <a:t>G</a:t>
            </a:r>
            <a:r>
              <a:rPr lang="en-US" altLang="zh-CN" dirty="0"/>
              <a:t>	led our ancestors to smile and then laugh.</a:t>
            </a:r>
            <a:endParaRPr lang="zh-CN"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52876" y="1085511"/>
            <a:ext cx="11175298" cy="4175604"/>
          </a:xfrm>
        </p:spPr>
        <p:txBody>
          <a:bodyPr/>
          <a:lstStyle/>
          <a:p>
            <a:r>
              <a:rPr lang="en-US" altLang="zh-CN" dirty="0"/>
              <a:t>All warm-blooded animals make constant tiny adjustments in arousal in response to external events, but humans, who have developed a much more complicated internal life as a result of language, respond emotionally not only to their surroundings, but to their own thoughts. Whenever a sought-for answer snaps into place, there is a shudder of pleased recognition. Creative discovery being pleasurable, humans have learned to find ways of milking this natural </a:t>
            </a:r>
            <a:r>
              <a:rPr lang="en-US" altLang="zh-CN" dirty="0">
                <a:solidFill>
                  <a:srgbClr val="FF0000"/>
                </a:solidFill>
              </a:rPr>
              <a:t>response</a:t>
            </a:r>
            <a:r>
              <a:rPr lang="en-US" altLang="zh-CN" dirty="0"/>
              <a:t>. The fact that jokes tap into our general evaluative machinery explains why the line between funny and disgusting, or funny and frightening, can be so fine. </a:t>
            </a:r>
            <a:r>
              <a:rPr lang="en-US" altLang="zh-CN" dirty="0">
                <a:solidFill>
                  <a:srgbClr val="FF0000"/>
                </a:solidFill>
              </a:rPr>
              <a:t>Whether a joke gives pleasure or pain depends on a person's outlook.</a:t>
            </a:r>
            <a:endParaRPr lang="zh-CN" altLang="zh-CN" dirty="0">
              <a:solidFill>
                <a:srgbClr val="FF0000"/>
              </a:solidFill>
            </a:endParaRPr>
          </a:p>
          <a:p>
            <a:pPr marL="0" indent="0">
              <a:buNone/>
            </a:pPr>
            <a:r>
              <a:rPr lang="zh-CN" altLang="en-US" b="1" dirty="0"/>
              <a:t>   </a:t>
            </a:r>
            <a:r>
              <a:rPr lang="en-US" altLang="zh-CN" b="1" dirty="0"/>
              <a:t>26  </a:t>
            </a:r>
            <a:r>
              <a:rPr lang="en-US" altLang="zh-CN" dirty="0"/>
              <a:t>Individual </a:t>
            </a:r>
            <a:r>
              <a:rPr lang="en-US" altLang="zh-CN" dirty="0">
                <a:solidFill>
                  <a:srgbClr val="FF0000"/>
                </a:solidFill>
              </a:rPr>
              <a:t>responses</a:t>
            </a:r>
            <a:r>
              <a:rPr lang="en-US" altLang="zh-CN" dirty="0"/>
              <a:t> to </a:t>
            </a:r>
            <a:r>
              <a:rPr lang="en-US" altLang="zh-CN" dirty="0" err="1"/>
              <a:t>humour</a:t>
            </a:r>
            <a:r>
              <a:rPr lang="en-US" altLang="zh-CN" dirty="0"/>
              <a:t> </a:t>
            </a:r>
            <a:endParaRPr lang="zh-CN" altLang="zh-CN" dirty="0"/>
          </a:p>
          <a:p>
            <a:endParaRPr lang="zh-CN"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52876" y="1297545"/>
            <a:ext cx="10505592" cy="4175604"/>
          </a:xfrm>
        </p:spPr>
        <p:txBody>
          <a:bodyPr/>
          <a:lstStyle/>
          <a:p>
            <a:pPr marL="0" indent="0">
              <a:buNone/>
            </a:pPr>
            <a:r>
              <a:rPr lang="en-US" altLang="zh-CN" b="1" dirty="0"/>
              <a:t>A</a:t>
            </a:r>
            <a:r>
              <a:rPr lang="en-US" altLang="zh-CN" dirty="0"/>
              <a:t>	react to their own thoughts.</a:t>
            </a:r>
            <a:endParaRPr lang="zh-CN" altLang="zh-CN" dirty="0"/>
          </a:p>
          <a:p>
            <a:pPr marL="0" indent="0">
              <a:buNone/>
            </a:pPr>
            <a:r>
              <a:rPr lang="en-US" altLang="zh-CN" b="1" dirty="0"/>
              <a:t>B</a:t>
            </a:r>
            <a:r>
              <a:rPr lang="en-US" altLang="zh-CN" dirty="0"/>
              <a:t>	helped create language in humans.</a:t>
            </a:r>
            <a:endParaRPr lang="zh-CN" altLang="zh-CN" dirty="0"/>
          </a:p>
          <a:p>
            <a:pPr marL="0" indent="0">
              <a:buNone/>
            </a:pPr>
            <a:r>
              <a:rPr lang="en-US" altLang="zh-CN" b="1" dirty="0"/>
              <a:t>C</a:t>
            </a:r>
            <a:r>
              <a:rPr lang="en-US" altLang="zh-CN" dirty="0"/>
              <a:t>	respond instantly to whatever is happening.</a:t>
            </a:r>
            <a:endParaRPr lang="zh-CN" altLang="zh-CN" dirty="0"/>
          </a:p>
          <a:p>
            <a:pPr marL="0" indent="0">
              <a:buNone/>
            </a:pPr>
            <a:r>
              <a:rPr lang="en-US" altLang="zh-CN" b="1" dirty="0"/>
              <a:t>D	</a:t>
            </a:r>
            <a:r>
              <a:rPr lang="en-US" altLang="zh-CN" dirty="0"/>
              <a:t>may provide valuable information about the operation of the brain.</a:t>
            </a:r>
            <a:endParaRPr lang="zh-CN" altLang="zh-CN" dirty="0"/>
          </a:p>
          <a:p>
            <a:pPr marL="0" indent="0">
              <a:buNone/>
            </a:pPr>
            <a:r>
              <a:rPr lang="en-US" altLang="zh-CN" b="1" dirty="0"/>
              <a:t>E	</a:t>
            </a:r>
            <a:r>
              <a:rPr lang="en-US" altLang="zh-CN" dirty="0"/>
              <a:t>cope with difficult situations.</a:t>
            </a:r>
            <a:endParaRPr lang="zh-CN" altLang="zh-CN" dirty="0"/>
          </a:p>
          <a:p>
            <a:pPr marL="0" indent="0">
              <a:buNone/>
            </a:pPr>
            <a:r>
              <a:rPr lang="en-US" altLang="zh-CN" b="1" dirty="0"/>
              <a:t>F</a:t>
            </a:r>
            <a:r>
              <a:rPr lang="en-US" altLang="zh-CN" dirty="0"/>
              <a:t>	relate to a person’s subjective views.</a:t>
            </a:r>
            <a:endParaRPr lang="zh-CN" altLang="zh-CN" dirty="0"/>
          </a:p>
          <a:p>
            <a:pPr marL="0" indent="0">
              <a:buNone/>
            </a:pPr>
            <a:r>
              <a:rPr lang="en-US" altLang="zh-CN" b="1" dirty="0"/>
              <a:t>G</a:t>
            </a:r>
            <a:r>
              <a:rPr lang="en-US" altLang="zh-CN" dirty="0"/>
              <a:t>	led our ancestors to smile and then laugh.</a:t>
            </a:r>
            <a:endParaRPr lang="zh-CN"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52876" y="1297545"/>
            <a:ext cx="10505592" cy="4175604"/>
          </a:xfrm>
        </p:spPr>
        <p:txBody>
          <a:bodyPr/>
          <a:lstStyle/>
          <a:p>
            <a:r>
              <a:rPr lang="en-US" altLang="zh-CN" dirty="0"/>
              <a:t>Humor may be a luxury, but the mechanism behind it is no evolutionary accident. As </a:t>
            </a:r>
            <a:r>
              <a:rPr lang="en-US" altLang="zh-CN" dirty="0">
                <a:solidFill>
                  <a:srgbClr val="FF0000"/>
                </a:solidFill>
              </a:rPr>
              <a:t>Peter </a:t>
            </a:r>
            <a:r>
              <a:rPr lang="en-US" altLang="zh-CN" dirty="0" err="1">
                <a:solidFill>
                  <a:srgbClr val="FF0000"/>
                </a:solidFill>
              </a:rPr>
              <a:t>Derks</a:t>
            </a:r>
            <a:r>
              <a:rPr lang="en-US" altLang="zh-CN" dirty="0"/>
              <a:t>, a psychologist at William and Mary College in Virginia, says: 'I like to think of </a:t>
            </a:r>
            <a:r>
              <a:rPr lang="en-US" altLang="zh-CN" dirty="0" err="1"/>
              <a:t>humour</a:t>
            </a:r>
            <a:r>
              <a:rPr lang="en-US" altLang="zh-CN" dirty="0"/>
              <a:t> as the distorted mirror of the mind. It's creative, perceptual, analytical and lingual. If we can figure out how the mind processes humor, then we'll have a pretty good handle on how it works in general.‘</a:t>
            </a:r>
          </a:p>
          <a:p>
            <a:endParaRPr lang="en-US" altLang="zh-CN" b="1" dirty="0"/>
          </a:p>
          <a:p>
            <a:pPr marL="0" indent="0">
              <a:buNone/>
            </a:pPr>
            <a:r>
              <a:rPr lang="zh-CN" altLang="en-US" b="1" dirty="0"/>
              <a:t>   </a:t>
            </a:r>
            <a:r>
              <a:rPr lang="en-US" altLang="zh-CN" b="1" dirty="0"/>
              <a:t>27</a:t>
            </a:r>
            <a:r>
              <a:rPr lang="en-US" altLang="zh-CN" dirty="0"/>
              <a:t> </a:t>
            </a:r>
            <a:r>
              <a:rPr lang="en-US" altLang="zh-CN" dirty="0">
                <a:solidFill>
                  <a:srgbClr val="FF0000"/>
                </a:solidFill>
              </a:rPr>
              <a:t>Peter Derks </a:t>
            </a:r>
            <a:r>
              <a:rPr lang="en-US" altLang="zh-CN" dirty="0"/>
              <a:t>believes that </a:t>
            </a:r>
            <a:r>
              <a:rPr lang="en-US" altLang="zh-CN" dirty="0" err="1"/>
              <a:t>humour</a:t>
            </a:r>
            <a:endParaRPr lang="zh-CN" altLang="zh-CN" dirty="0"/>
          </a:p>
          <a:p>
            <a:endParaRPr lang="zh-CN"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52876" y="1297545"/>
            <a:ext cx="10505592" cy="4175604"/>
          </a:xfrm>
        </p:spPr>
        <p:txBody>
          <a:bodyPr/>
          <a:lstStyle/>
          <a:p>
            <a:pPr marL="0" indent="0">
              <a:buNone/>
            </a:pPr>
            <a:r>
              <a:rPr lang="en-US" altLang="zh-CN" b="1" dirty="0"/>
              <a:t>A</a:t>
            </a:r>
            <a:r>
              <a:rPr lang="en-US" altLang="zh-CN" dirty="0"/>
              <a:t>	react to their own thoughts.</a:t>
            </a:r>
            <a:endParaRPr lang="zh-CN" altLang="zh-CN" dirty="0"/>
          </a:p>
          <a:p>
            <a:pPr marL="0" indent="0">
              <a:buNone/>
            </a:pPr>
            <a:r>
              <a:rPr lang="en-US" altLang="zh-CN" b="1" dirty="0"/>
              <a:t>B</a:t>
            </a:r>
            <a:r>
              <a:rPr lang="en-US" altLang="zh-CN" dirty="0"/>
              <a:t>	helped create language in humans.</a:t>
            </a:r>
            <a:endParaRPr lang="zh-CN" altLang="zh-CN" dirty="0"/>
          </a:p>
          <a:p>
            <a:pPr marL="0" indent="0">
              <a:buNone/>
            </a:pPr>
            <a:r>
              <a:rPr lang="en-US" altLang="zh-CN" b="1" dirty="0"/>
              <a:t>C</a:t>
            </a:r>
            <a:r>
              <a:rPr lang="en-US" altLang="zh-CN" dirty="0"/>
              <a:t>	respond instantly to whatever is happening.</a:t>
            </a:r>
            <a:endParaRPr lang="zh-CN" altLang="zh-CN" dirty="0"/>
          </a:p>
          <a:p>
            <a:pPr marL="0" indent="0">
              <a:buNone/>
            </a:pPr>
            <a:r>
              <a:rPr lang="en-US" altLang="zh-CN" b="1" dirty="0"/>
              <a:t>D	</a:t>
            </a:r>
            <a:r>
              <a:rPr lang="en-US" altLang="zh-CN" dirty="0"/>
              <a:t>may provide valuable information about the operation of the brain.</a:t>
            </a:r>
            <a:endParaRPr lang="zh-CN" altLang="zh-CN" dirty="0"/>
          </a:p>
          <a:p>
            <a:pPr marL="0" indent="0">
              <a:buNone/>
            </a:pPr>
            <a:r>
              <a:rPr lang="en-US" altLang="zh-CN" b="1" dirty="0"/>
              <a:t>E	</a:t>
            </a:r>
            <a:r>
              <a:rPr lang="en-US" altLang="zh-CN" dirty="0"/>
              <a:t>cope with difficult situations.</a:t>
            </a:r>
            <a:endParaRPr lang="zh-CN" altLang="zh-CN" dirty="0"/>
          </a:p>
          <a:p>
            <a:pPr marL="0" indent="0">
              <a:buNone/>
            </a:pPr>
            <a:r>
              <a:rPr lang="en-US" altLang="zh-CN" b="1" dirty="0"/>
              <a:t>F</a:t>
            </a:r>
            <a:r>
              <a:rPr lang="en-US" altLang="zh-CN" dirty="0"/>
              <a:t>	relate to a person’s subjective views.</a:t>
            </a:r>
            <a:endParaRPr lang="zh-CN" altLang="zh-CN" dirty="0"/>
          </a:p>
          <a:p>
            <a:pPr marL="0" indent="0">
              <a:buNone/>
            </a:pPr>
            <a:r>
              <a:rPr lang="en-US" altLang="zh-CN" b="1" dirty="0"/>
              <a:t>G</a:t>
            </a:r>
            <a:r>
              <a:rPr lang="en-US" altLang="zh-CN" dirty="0"/>
              <a:t>	led our ancestors to smile and then laugh.</a:t>
            </a:r>
            <a:endParaRPr lang="zh-CN"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52876" y="1297545"/>
            <a:ext cx="10505592" cy="4175604"/>
          </a:xfrm>
        </p:spPr>
        <p:txBody>
          <a:bodyPr/>
          <a:lstStyle/>
          <a:p>
            <a:pPr marL="0" indent="0">
              <a:buNone/>
            </a:pPr>
            <a:r>
              <a:rPr lang="en-US" altLang="zh-CN" sz="1800" b="1" dirty="0"/>
              <a:t>24 </a:t>
            </a:r>
            <a:r>
              <a:rPr lang="en-US" altLang="zh-CN" sz="1800" dirty="0"/>
              <a:t>One of the brain’s most difficult tasks is </a:t>
            </a:r>
            <a:r>
              <a:rPr lang="en-US" altLang="zh-CN" sz="1800" dirty="0">
                <a:solidFill>
                  <a:srgbClr val="FF0000"/>
                </a:solidFill>
              </a:rPr>
              <a:t>to</a:t>
            </a:r>
            <a:r>
              <a:rPr lang="en-US" altLang="zh-CN" sz="1800" dirty="0"/>
              <a:t> </a:t>
            </a:r>
            <a:endParaRPr lang="zh-CN" altLang="zh-CN" sz="1800" dirty="0"/>
          </a:p>
          <a:p>
            <a:pPr marL="0" indent="0">
              <a:buNone/>
            </a:pPr>
            <a:r>
              <a:rPr lang="en-US" altLang="zh-CN" sz="1800" b="1" dirty="0"/>
              <a:t>25 </a:t>
            </a:r>
            <a:r>
              <a:rPr lang="en-US" altLang="zh-CN" sz="1800" dirty="0"/>
              <a:t>Because of the language they have developed, </a:t>
            </a:r>
            <a:r>
              <a:rPr lang="en-US" altLang="zh-CN" sz="1800" dirty="0">
                <a:solidFill>
                  <a:srgbClr val="FF0000"/>
                </a:solidFill>
              </a:rPr>
              <a:t>humans</a:t>
            </a:r>
            <a:endParaRPr lang="zh-CN" altLang="zh-CN" sz="1800" dirty="0">
              <a:solidFill>
                <a:srgbClr val="FF0000"/>
              </a:solidFill>
            </a:endParaRPr>
          </a:p>
          <a:p>
            <a:pPr marL="0" indent="0">
              <a:buNone/>
            </a:pPr>
            <a:r>
              <a:rPr lang="en-US" altLang="zh-CN" sz="1800" b="1" dirty="0"/>
              <a:t>26</a:t>
            </a:r>
            <a:r>
              <a:rPr lang="zh-CN" altLang="en-US" sz="1800" b="1" dirty="0"/>
              <a:t> </a:t>
            </a:r>
            <a:r>
              <a:rPr lang="en-US" altLang="zh-CN" sz="1800" dirty="0"/>
              <a:t>Individual </a:t>
            </a:r>
            <a:r>
              <a:rPr lang="en-US" altLang="zh-CN" sz="1800" dirty="0">
                <a:solidFill>
                  <a:srgbClr val="FF0000"/>
                </a:solidFill>
              </a:rPr>
              <a:t>responses </a:t>
            </a:r>
            <a:r>
              <a:rPr lang="en-US" altLang="zh-CN" sz="1800" dirty="0"/>
              <a:t>to </a:t>
            </a:r>
            <a:r>
              <a:rPr lang="en-US" altLang="zh-CN" sz="1800" dirty="0" err="1"/>
              <a:t>humour</a:t>
            </a:r>
            <a:r>
              <a:rPr lang="en-US" altLang="zh-CN" sz="1800" dirty="0"/>
              <a:t> </a:t>
            </a:r>
            <a:endParaRPr lang="zh-CN" altLang="zh-CN" sz="1800" dirty="0"/>
          </a:p>
          <a:p>
            <a:pPr marL="0" indent="0">
              <a:buNone/>
            </a:pPr>
            <a:r>
              <a:rPr lang="en-US" altLang="zh-CN" sz="1800" b="1" dirty="0"/>
              <a:t>27</a:t>
            </a:r>
            <a:r>
              <a:rPr lang="en-US" altLang="zh-CN" sz="1800" dirty="0"/>
              <a:t> Peter </a:t>
            </a:r>
            <a:r>
              <a:rPr lang="en-US" altLang="zh-CN" sz="1800" dirty="0" err="1"/>
              <a:t>Derks</a:t>
            </a:r>
            <a:r>
              <a:rPr lang="en-US" altLang="zh-CN" sz="1800" dirty="0"/>
              <a:t> believes that </a:t>
            </a:r>
            <a:r>
              <a:rPr lang="en-US" altLang="zh-CN" sz="1800" dirty="0" err="1">
                <a:solidFill>
                  <a:srgbClr val="FF0000"/>
                </a:solidFill>
              </a:rPr>
              <a:t>humour</a:t>
            </a:r>
            <a:endParaRPr lang="en-US" altLang="zh-CN" sz="1800" dirty="0">
              <a:solidFill>
                <a:srgbClr val="FF0000"/>
              </a:solidFill>
            </a:endParaRPr>
          </a:p>
          <a:p>
            <a:pPr marL="0" indent="0">
              <a:buNone/>
            </a:pPr>
            <a:endParaRPr lang="en-US" altLang="zh-CN" sz="1800" dirty="0"/>
          </a:p>
          <a:p>
            <a:pPr marL="0" indent="0">
              <a:buNone/>
            </a:pPr>
            <a:r>
              <a:rPr lang="en-US" altLang="zh-CN" sz="1800" b="1" dirty="0"/>
              <a:t>A</a:t>
            </a:r>
            <a:r>
              <a:rPr lang="en-US" altLang="zh-CN" sz="1800" dirty="0"/>
              <a:t>	</a:t>
            </a:r>
            <a:r>
              <a:rPr lang="en-US" altLang="zh-CN" sz="1800" dirty="0">
                <a:solidFill>
                  <a:srgbClr val="FF0000"/>
                </a:solidFill>
              </a:rPr>
              <a:t>react</a:t>
            </a:r>
            <a:r>
              <a:rPr lang="en-US" altLang="zh-CN" sz="1800" dirty="0"/>
              <a:t> to their own thoughts.</a:t>
            </a:r>
            <a:endParaRPr lang="zh-CN" altLang="zh-CN" sz="1800" dirty="0"/>
          </a:p>
          <a:p>
            <a:pPr marL="0" indent="0">
              <a:buNone/>
            </a:pPr>
            <a:r>
              <a:rPr lang="en-US" altLang="zh-CN" sz="1800" b="1" dirty="0"/>
              <a:t>B</a:t>
            </a:r>
            <a:r>
              <a:rPr lang="en-US" altLang="zh-CN" sz="1800" dirty="0"/>
              <a:t>	helped create language in humans.</a:t>
            </a:r>
            <a:endParaRPr lang="zh-CN" altLang="zh-CN" sz="1800" dirty="0"/>
          </a:p>
          <a:p>
            <a:pPr marL="0" indent="0">
              <a:buNone/>
            </a:pPr>
            <a:r>
              <a:rPr lang="en-US" altLang="zh-CN" sz="1800" b="1" dirty="0"/>
              <a:t>C</a:t>
            </a:r>
            <a:r>
              <a:rPr lang="en-US" altLang="zh-CN" sz="1800" dirty="0"/>
              <a:t>	</a:t>
            </a:r>
            <a:r>
              <a:rPr lang="en-US" altLang="zh-CN" sz="1800" dirty="0">
                <a:solidFill>
                  <a:srgbClr val="FF0000"/>
                </a:solidFill>
              </a:rPr>
              <a:t>respond</a:t>
            </a:r>
            <a:r>
              <a:rPr lang="en-US" altLang="zh-CN" sz="1800" dirty="0"/>
              <a:t> instantly to whatever is happening.</a:t>
            </a:r>
            <a:endParaRPr lang="zh-CN" altLang="zh-CN" sz="1800" dirty="0"/>
          </a:p>
          <a:p>
            <a:pPr marL="0" indent="0">
              <a:buNone/>
            </a:pPr>
            <a:r>
              <a:rPr lang="en-US" altLang="zh-CN" sz="1800" b="1" dirty="0"/>
              <a:t>D	</a:t>
            </a:r>
            <a:r>
              <a:rPr lang="en-US" altLang="zh-CN" sz="1800" dirty="0"/>
              <a:t>may provide valuable information about the operation of the brain.</a:t>
            </a:r>
            <a:endParaRPr lang="zh-CN" altLang="zh-CN" sz="1800" dirty="0"/>
          </a:p>
          <a:p>
            <a:pPr marL="0" indent="0">
              <a:buNone/>
            </a:pPr>
            <a:r>
              <a:rPr lang="en-US" altLang="zh-CN" sz="1800" b="1" dirty="0"/>
              <a:t>E	</a:t>
            </a:r>
            <a:r>
              <a:rPr lang="en-US" altLang="zh-CN" sz="1800" dirty="0">
                <a:solidFill>
                  <a:srgbClr val="FF0000"/>
                </a:solidFill>
              </a:rPr>
              <a:t>cope</a:t>
            </a:r>
            <a:r>
              <a:rPr lang="en-US" altLang="zh-CN" sz="1800" dirty="0"/>
              <a:t> with difficult situations.</a:t>
            </a:r>
            <a:endParaRPr lang="zh-CN" altLang="zh-CN" sz="1800" dirty="0"/>
          </a:p>
          <a:p>
            <a:pPr marL="0" indent="0">
              <a:buNone/>
            </a:pPr>
            <a:r>
              <a:rPr lang="en-US" altLang="zh-CN" sz="1800" b="1" dirty="0"/>
              <a:t>F</a:t>
            </a:r>
            <a:r>
              <a:rPr lang="en-US" altLang="zh-CN" sz="1800" dirty="0"/>
              <a:t>	</a:t>
            </a:r>
            <a:r>
              <a:rPr lang="en-US" altLang="zh-CN" sz="1800" dirty="0">
                <a:solidFill>
                  <a:srgbClr val="FF0000"/>
                </a:solidFill>
              </a:rPr>
              <a:t>relate </a:t>
            </a:r>
            <a:r>
              <a:rPr lang="en-US" altLang="zh-CN" sz="1800" dirty="0"/>
              <a:t>to a person’s subjective views.</a:t>
            </a:r>
            <a:endParaRPr lang="zh-CN" altLang="zh-CN" sz="1800" dirty="0"/>
          </a:p>
          <a:p>
            <a:pPr marL="0" indent="0">
              <a:buNone/>
            </a:pPr>
            <a:r>
              <a:rPr lang="en-US" altLang="zh-CN" sz="1800" b="1" dirty="0"/>
              <a:t>G</a:t>
            </a:r>
            <a:r>
              <a:rPr lang="en-US" altLang="zh-CN" sz="1800" dirty="0"/>
              <a:t>	led our ancestors to smile and then laugh.</a:t>
            </a:r>
            <a:endParaRPr lang="zh-CN" altLang="zh-CN"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Information</a:t>
            </a:r>
            <a:r>
              <a:rPr lang="zh-CN" altLang="en-US" sz="3600" dirty="0"/>
              <a:t>题的解题理念</a:t>
            </a:r>
          </a:p>
        </p:txBody>
      </p:sp>
      <p:sp>
        <p:nvSpPr>
          <p:cNvPr id="3" name="内容占位符 2"/>
          <p:cNvSpPr>
            <a:spLocks noGrp="1"/>
          </p:cNvSpPr>
          <p:nvPr>
            <p:ph sz="half" idx="1"/>
          </p:nvPr>
        </p:nvSpPr>
        <p:spPr>
          <a:xfrm>
            <a:off x="758754" y="2092675"/>
            <a:ext cx="9404722" cy="4195481"/>
          </a:xfrm>
        </p:spPr>
        <p:txBody>
          <a:bodyPr/>
          <a:lstStyle/>
          <a:p>
            <a:pPr marL="0" indent="0">
              <a:lnSpc>
                <a:spcPct val="150000"/>
              </a:lnSpc>
              <a:buNone/>
            </a:pPr>
            <a:r>
              <a:rPr lang="zh-CN" altLang="en-US" sz="3200" b="1" dirty="0">
                <a:latin typeface="微软雅黑" panose="020B0503020204020204" charset="-122"/>
                <a:ea typeface="微软雅黑" panose="020B0503020204020204" charset="-122"/>
              </a:rPr>
              <a:t>必须最后做，</a:t>
            </a:r>
            <a:r>
              <a:rPr lang="zh-CN" altLang="zh-CN" sz="3200" b="1" dirty="0"/>
              <a:t>用已经做的题</a:t>
            </a:r>
            <a:r>
              <a:rPr lang="zh-CN" altLang="en-US" sz="3200" b="1" dirty="0"/>
              <a:t>推导</a:t>
            </a:r>
            <a:r>
              <a:rPr lang="zh-CN" altLang="zh-CN" sz="3200" b="1" dirty="0"/>
              <a:t>一</a:t>
            </a:r>
            <a:r>
              <a:rPr lang="zh-CN" altLang="en-US" sz="3200" b="1" dirty="0"/>
              <a:t>部分</a:t>
            </a:r>
            <a:r>
              <a:rPr lang="zh-CN" altLang="zh-CN" sz="3200" b="1" dirty="0"/>
              <a:t>答案</a:t>
            </a:r>
            <a:endParaRPr lang="en-US" altLang="zh-CN" sz="3200" b="1" dirty="0"/>
          </a:p>
          <a:p>
            <a:pPr marL="0" indent="0">
              <a:lnSpc>
                <a:spcPct val="150000"/>
              </a:lnSpc>
              <a:buNone/>
            </a:pPr>
            <a:r>
              <a:rPr lang="zh-CN" altLang="en-US" sz="3200" b="1" dirty="0">
                <a:latin typeface="微软雅黑" panose="020B0503020204020204" charset="-122"/>
                <a:ea typeface="微软雅黑" panose="020B0503020204020204" charset="-122"/>
              </a:rPr>
              <a:t>把握特征词，</a:t>
            </a:r>
            <a:r>
              <a:rPr lang="zh-CN" altLang="zh-CN" sz="3200" b="1" dirty="0"/>
              <a:t>用未出题段落推另一</a:t>
            </a:r>
            <a:r>
              <a:rPr lang="zh-CN" altLang="en-US" sz="3200" b="1" dirty="0"/>
              <a:t>部分</a:t>
            </a:r>
            <a:r>
              <a:rPr lang="zh-CN" altLang="zh-CN" sz="3200" b="1" dirty="0"/>
              <a:t>答案</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Information</a:t>
            </a:r>
            <a:r>
              <a:rPr lang="zh-CN" altLang="en-US" dirty="0"/>
              <a:t>题的解题理念</a:t>
            </a:r>
          </a:p>
        </p:txBody>
      </p:sp>
      <p:sp>
        <p:nvSpPr>
          <p:cNvPr id="3" name="内容占位符 2"/>
          <p:cNvSpPr>
            <a:spLocks noGrp="1"/>
          </p:cNvSpPr>
          <p:nvPr>
            <p:ph sz="half" idx="1"/>
          </p:nvPr>
        </p:nvSpPr>
        <p:spPr>
          <a:xfrm>
            <a:off x="331304" y="2069809"/>
            <a:ext cx="11860696" cy="4195481"/>
          </a:xfrm>
        </p:spPr>
        <p:txBody>
          <a:bodyPr/>
          <a:lstStyle/>
          <a:p>
            <a:pPr marL="0" indent="0">
              <a:buNone/>
            </a:pPr>
            <a:r>
              <a:rPr lang="zh-CN" altLang="en-US" dirty="0"/>
              <a:t>       </a:t>
            </a:r>
            <a:r>
              <a:rPr lang="en-US" altLang="zh-CN" dirty="0"/>
              <a:t>Which paragraph contains the following information?</a:t>
            </a:r>
            <a:endParaRPr lang="zh-CN" altLang="zh-CN" dirty="0"/>
          </a:p>
          <a:p>
            <a:pPr marL="0" indent="0">
              <a:buNone/>
            </a:pPr>
            <a:r>
              <a:rPr lang="zh-CN" altLang="zh-CN" dirty="0"/>
              <a:t>　　</a:t>
            </a:r>
            <a:r>
              <a:rPr lang="en-US" altLang="zh-CN" b="1" dirty="0"/>
              <a:t>NB</a:t>
            </a:r>
            <a:r>
              <a:rPr lang="en-US" altLang="zh-CN" dirty="0"/>
              <a:t>    You may use any letter more than once.</a:t>
            </a:r>
            <a:endParaRPr lang="zh-CN" altLang="zh-CN" dirty="0"/>
          </a:p>
          <a:p>
            <a:pPr marL="0" indent="0">
              <a:buNone/>
            </a:pPr>
            <a:r>
              <a:rPr lang="zh-CN" altLang="zh-CN" dirty="0"/>
              <a:t>　　</a:t>
            </a:r>
            <a:r>
              <a:rPr lang="en-US" altLang="zh-CN" dirty="0"/>
              <a:t>1.  examples of wildlife other than bats which do not rely on vision to navigate by</a:t>
            </a:r>
            <a:endParaRPr lang="zh-CN" altLang="zh-CN" dirty="0"/>
          </a:p>
          <a:p>
            <a:pPr marL="0" indent="0">
              <a:buNone/>
            </a:pPr>
            <a:r>
              <a:rPr lang="zh-CN" altLang="zh-CN" dirty="0"/>
              <a:t>　　</a:t>
            </a:r>
            <a:r>
              <a:rPr lang="en-US" altLang="zh-CN" dirty="0"/>
              <a:t>2. how early mammals avoided dying out</a:t>
            </a:r>
            <a:endParaRPr lang="zh-CN" altLang="zh-CN" dirty="0"/>
          </a:p>
          <a:p>
            <a:pPr marL="0" indent="0">
              <a:buNone/>
            </a:pPr>
            <a:r>
              <a:rPr lang="zh-CN" altLang="zh-CN" dirty="0"/>
              <a:t>　　</a:t>
            </a:r>
            <a:r>
              <a:rPr lang="en-US" altLang="zh-CN" dirty="0"/>
              <a:t>3.  why bats hunt in the dark</a:t>
            </a:r>
            <a:endParaRPr lang="zh-CN" altLang="zh-CN" dirty="0"/>
          </a:p>
          <a:p>
            <a:pPr marL="0" indent="0">
              <a:buNone/>
            </a:pPr>
            <a:r>
              <a:rPr lang="zh-CN" altLang="zh-CN" dirty="0"/>
              <a:t>　　</a:t>
            </a:r>
            <a:r>
              <a:rPr lang="en-US" altLang="zh-CN" dirty="0"/>
              <a:t>4.  how a particular discovery has helped our understanding of bats</a:t>
            </a:r>
            <a:endParaRPr lang="zh-CN" altLang="zh-CN" dirty="0"/>
          </a:p>
          <a:p>
            <a:pPr marL="0" indent="0">
              <a:buNone/>
            </a:pPr>
            <a:r>
              <a:rPr lang="zh-CN" altLang="zh-CN" dirty="0"/>
              <a:t>　　</a:t>
            </a:r>
            <a:r>
              <a:rPr lang="en-US" altLang="zh-CN" dirty="0"/>
              <a:t>5.  early military uses of echolocation  </a:t>
            </a:r>
            <a:r>
              <a:rPr lang="zh-CN" altLang="en-US" dirty="0"/>
              <a:t>（</a:t>
            </a:r>
            <a:r>
              <a:rPr lang="en-US" altLang="zh-CN" dirty="0"/>
              <a:t>C7P20</a:t>
            </a:r>
            <a:r>
              <a:rPr lang="zh-CN" altLang="en-US" dirty="0"/>
              <a:t>）</a:t>
            </a:r>
            <a:endParaRPr lang="zh-CN"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652" y="1210570"/>
            <a:ext cx="10515600" cy="539750"/>
          </a:xfrm>
        </p:spPr>
        <p:txBody>
          <a:bodyPr/>
          <a:lstStyle/>
          <a:p>
            <a:r>
              <a:rPr lang="en-US" altLang="zh-CN" dirty="0"/>
              <a:t>Information</a:t>
            </a:r>
            <a:r>
              <a:rPr lang="zh-CN" altLang="en-US" dirty="0"/>
              <a:t>题的解题理念</a:t>
            </a:r>
          </a:p>
        </p:txBody>
      </p:sp>
      <p:sp>
        <p:nvSpPr>
          <p:cNvPr id="3" name="内容占位符 2"/>
          <p:cNvSpPr>
            <a:spLocks noGrp="1"/>
          </p:cNvSpPr>
          <p:nvPr>
            <p:ph sz="half" idx="1"/>
          </p:nvPr>
        </p:nvSpPr>
        <p:spPr>
          <a:xfrm>
            <a:off x="350634" y="2033650"/>
            <a:ext cx="11675713" cy="4195481"/>
          </a:xfrm>
        </p:spPr>
        <p:txBody>
          <a:bodyPr/>
          <a:lstStyle/>
          <a:p>
            <a:pPr marL="0" indent="0">
              <a:buNone/>
            </a:pPr>
            <a:r>
              <a:rPr lang="en-US" altLang="zh-CN" sz="2000" b="1" i="1" dirty="0"/>
              <a:t>Questions 6-9</a:t>
            </a:r>
            <a:endParaRPr lang="zh-CN" altLang="zh-CN" sz="2000" dirty="0"/>
          </a:p>
          <a:p>
            <a:pPr marL="0" indent="0">
              <a:buNone/>
            </a:pPr>
            <a:r>
              <a:rPr lang="en-US" altLang="zh-CN" sz="2000" i="1" dirty="0"/>
              <a:t>Complete the summary below.</a:t>
            </a:r>
            <a:endParaRPr lang="zh-CN" altLang="zh-CN" sz="2000" dirty="0"/>
          </a:p>
          <a:p>
            <a:pPr marL="0" indent="0">
              <a:buNone/>
            </a:pPr>
            <a:r>
              <a:rPr lang="en-US" altLang="zh-CN" sz="2000" i="1" dirty="0"/>
              <a:t>Choose </a:t>
            </a:r>
            <a:r>
              <a:rPr lang="en-US" altLang="zh-CN" sz="2000" b="1" i="1" dirty="0"/>
              <a:t>ONE WORD ONLY</a:t>
            </a:r>
            <a:r>
              <a:rPr lang="en-US" altLang="zh-CN" sz="2000" i="1" dirty="0"/>
              <a:t> from the passage for each answer.</a:t>
            </a:r>
            <a:endParaRPr lang="zh-CN" altLang="zh-CN" sz="2000" dirty="0"/>
          </a:p>
          <a:p>
            <a:pPr marL="0" indent="0">
              <a:buNone/>
            </a:pPr>
            <a:r>
              <a:rPr lang="en-US" altLang="zh-CN" sz="2000" i="1" dirty="0"/>
              <a:t>Write your answers in boxes 6-9 on your answer sheet.</a:t>
            </a:r>
            <a:endParaRPr lang="zh-CN" altLang="zh-CN" sz="2000" dirty="0"/>
          </a:p>
          <a:p>
            <a:pPr marL="0" indent="0" algn="ctr">
              <a:buNone/>
            </a:pPr>
            <a:r>
              <a:rPr lang="en-US" altLang="zh-CN" sz="2000" b="1" dirty="0"/>
              <a:t>Facial Vision</a:t>
            </a:r>
            <a:endParaRPr lang="zh-CN" altLang="zh-CN" sz="2000" dirty="0"/>
          </a:p>
          <a:p>
            <a:pPr marL="0" indent="0">
              <a:buNone/>
            </a:pPr>
            <a:r>
              <a:rPr lang="en-US" altLang="zh-CN" sz="2000" dirty="0"/>
              <a:t>Blind people report that so-called facial vision is comparable to the sensation of touch on the face. In fact, the sensation is more similar to the way in which pain from a </a:t>
            </a:r>
            <a:r>
              <a:rPr lang="en-US" altLang="zh-CN" sz="2000" b="1" dirty="0"/>
              <a:t>6</a:t>
            </a:r>
            <a:r>
              <a:rPr lang="en-US" altLang="zh-CN" sz="2000" dirty="0"/>
              <a:t>……………arm or leg might be felt. The ability actually comes from perceiving </a:t>
            </a:r>
            <a:r>
              <a:rPr lang="en-US" altLang="zh-CN" sz="2000" b="1" dirty="0"/>
              <a:t>7</a:t>
            </a:r>
            <a:r>
              <a:rPr lang="en-US" altLang="zh-CN" sz="2000" dirty="0"/>
              <a:t>……………through the ears. However, even before this was understood, the principle had been applied in the design of instruments which calculated the </a:t>
            </a:r>
            <a:r>
              <a:rPr lang="en-US" altLang="zh-CN" sz="2000" b="1" dirty="0"/>
              <a:t>8</a:t>
            </a:r>
            <a:r>
              <a:rPr lang="en-US" altLang="zh-CN" sz="2000" dirty="0"/>
              <a:t>………………of the seabed. This was followed by a wartime application in devices for finding </a:t>
            </a:r>
            <a:r>
              <a:rPr lang="en-US" altLang="zh-CN" sz="2000" b="1" dirty="0"/>
              <a:t>9</a:t>
            </a:r>
            <a:r>
              <a:rPr lang="en-US" altLang="zh-CN" sz="2000" dirty="0"/>
              <a:t>…………………………</a:t>
            </a:r>
            <a:endParaRPr lang="zh-CN" altLang="zh-CN"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652" y="1067350"/>
            <a:ext cx="10515600" cy="539750"/>
          </a:xfrm>
        </p:spPr>
        <p:txBody>
          <a:bodyPr/>
          <a:lstStyle/>
          <a:p>
            <a:r>
              <a:rPr lang="en-US" altLang="zh-CN" dirty="0"/>
              <a:t>Information</a:t>
            </a:r>
            <a:r>
              <a:rPr lang="zh-CN" altLang="en-US" dirty="0"/>
              <a:t>题的解题理念</a:t>
            </a:r>
          </a:p>
        </p:txBody>
      </p:sp>
      <p:sp>
        <p:nvSpPr>
          <p:cNvPr id="3" name="内容占位符 2"/>
          <p:cNvSpPr>
            <a:spLocks noGrp="1"/>
          </p:cNvSpPr>
          <p:nvPr>
            <p:ph sz="half" idx="1"/>
          </p:nvPr>
        </p:nvSpPr>
        <p:spPr>
          <a:xfrm>
            <a:off x="165652" y="1926590"/>
            <a:ext cx="11860696" cy="4195481"/>
          </a:xfrm>
        </p:spPr>
        <p:txBody>
          <a:bodyPr/>
          <a:lstStyle/>
          <a:p>
            <a:pPr marL="0" indent="0">
              <a:buNone/>
            </a:pPr>
            <a:r>
              <a:rPr lang="en-US" altLang="zh-CN" sz="2000" b="1" dirty="0"/>
              <a:t>D </a:t>
            </a:r>
            <a:r>
              <a:rPr lang="en-US" altLang="zh-CN" sz="2000" dirty="0"/>
              <a:t> What else might the engineer think of? Well, blind humans sometimes seem to have an uncanny sense of obstacles in their path. It has been given the name 'facial vision', because blind people have reported that it feels a bit like the sense of touch, on the face. One report tells of a totally blind boy who could ride his tricycle at good speed round the block near his home, using facial vision. Experiments showed that, in fact, facial vision is nothing to do with touch or the front of the face, although the sensation may be referred to the front of the face, like the referred pain in a phantom limb. The sensation of facial vision, it turns out, really goes in through the ears. Blind people, without even being aware of the fact, are actually using echoes of their own footsteps and of other sounds, to sense the presence of obstacles. Before this was discovered, engineers had already built instruments to exploit the principle, for example to measure the depth of the sea under a ship. After this technique had been invented, it was only a matter of time before weapons designers adapted it for the detection of submarines. Both sides in the Second World War relied heavily on these devices, under such codenames as Asdic (British) and Sonar (American), as well as Radar (American) or RDF (British), which uses radio echoes rather than sound echoes.</a:t>
            </a:r>
            <a:endParaRPr lang="zh-CN" altLang="zh-CN"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sz="half" idx="1"/>
          </p:nvPr>
        </p:nvSpPr>
        <p:spPr/>
        <p:txBody>
          <a:bodyPr/>
          <a:lstStyle/>
          <a:p>
            <a:pPr marL="0" indent="0">
              <a:buNone/>
            </a:pPr>
            <a:r>
              <a:rPr lang="en-US" altLang="zh-CN" dirty="0"/>
              <a:t> </a:t>
            </a:r>
            <a:endParaRPr lang="zh-CN" altLang="en-US" dirty="0"/>
          </a:p>
        </p:txBody>
      </p:sp>
      <p:sp>
        <p:nvSpPr>
          <p:cNvPr id="7" name="内容占位符 2"/>
          <p:cNvSpPr txBox="1"/>
          <p:nvPr/>
        </p:nvSpPr>
        <p:spPr>
          <a:xfrm>
            <a:off x="1175093" y="1732605"/>
            <a:ext cx="7931224" cy="1080120"/>
          </a:xfrm>
          <a:prstGeom prst="rect">
            <a:avLst/>
          </a:prstGeom>
        </p:spPr>
        <p:txBody>
          <a:bodyPr vert="horz" lIns="91440" tIns="45720" rIns="91440" bIns="45720" rtlCol="0">
            <a:noAutofit/>
          </a:bodyPr>
          <a:lst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marL="0" indent="0">
              <a:buNone/>
            </a:pPr>
            <a:r>
              <a:rPr lang="zh-CN" altLang="en-US" b="1" dirty="0">
                <a:latin typeface="微软雅黑" panose="020B0503020204020204" charset="-122"/>
                <a:ea typeface="微软雅黑" panose="020B0503020204020204" charset="-122"/>
              </a:rPr>
              <a:t>配对题的特殊提示句</a:t>
            </a:r>
            <a:endParaRPr lang="zh-CN" altLang="en-US" dirty="0">
              <a:latin typeface="微软雅黑" panose="020B0503020204020204" charset="-122"/>
              <a:ea typeface="微软雅黑" panose="020B0503020204020204" charset="-122"/>
            </a:endParaRPr>
          </a:p>
          <a:p>
            <a:pPr>
              <a:buFont typeface="Wingdings" panose="05000000000000000000" pitchFamily="2" charset="2"/>
              <a:buChar char="Ø"/>
            </a:pPr>
            <a:endParaRPr lang="en-US" altLang="zh-CN" dirty="0">
              <a:latin typeface="微软雅黑" panose="020B0503020204020204" charset="-122"/>
              <a:ea typeface="微软雅黑" panose="020B0503020204020204" charset="-122"/>
            </a:endParaRPr>
          </a:p>
        </p:txBody>
      </p:sp>
      <p:sp>
        <p:nvSpPr>
          <p:cNvPr id="8" name="矩形 7"/>
          <p:cNvSpPr/>
          <p:nvPr/>
        </p:nvSpPr>
        <p:spPr>
          <a:xfrm>
            <a:off x="1144447" y="2537215"/>
            <a:ext cx="8278755" cy="5232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800" dirty="0"/>
              <a:t>NB </a:t>
            </a:r>
            <a:r>
              <a:rPr lang="zh-CN" altLang="en-US" sz="2800" dirty="0"/>
              <a:t>：</a:t>
            </a:r>
            <a:r>
              <a:rPr lang="en-US" altLang="zh-CN" sz="2800" dirty="0"/>
              <a:t>You may use any letter more than once. </a:t>
            </a:r>
          </a:p>
        </p:txBody>
      </p:sp>
      <p:sp>
        <p:nvSpPr>
          <p:cNvPr id="9" name="矩形 8"/>
          <p:cNvSpPr/>
          <p:nvPr/>
        </p:nvSpPr>
        <p:spPr>
          <a:xfrm>
            <a:off x="1106347" y="3313407"/>
            <a:ext cx="8033178" cy="2144177"/>
          </a:xfrm>
          <a:prstGeom prst="rect">
            <a:avLst/>
          </a:prstGeom>
        </p:spPr>
        <p:txBody>
          <a:bodyPr wrap="square">
            <a:spAutoFit/>
          </a:bodyPr>
          <a:lstStyle/>
          <a:p>
            <a:pPr marL="285750" indent="-285750">
              <a:lnSpc>
                <a:spcPts val="4000"/>
              </a:lnSpc>
              <a:buFont typeface="Wingdings" panose="05000000000000000000" pitchFamily="2" charset="2"/>
              <a:buChar char="u"/>
            </a:pPr>
            <a:r>
              <a:rPr lang="en-US" altLang="zh-CN" sz="2400" dirty="0">
                <a:latin typeface="微软雅黑" panose="020B0503020204020204" charset="-122"/>
                <a:ea typeface="微软雅黑" panose="020B0503020204020204" charset="-122"/>
              </a:rPr>
              <a:t>NB=Nota </a:t>
            </a:r>
            <a:r>
              <a:rPr lang="en-US" altLang="zh-CN" sz="2400" dirty="0" err="1">
                <a:latin typeface="微软雅黑" panose="020B0503020204020204" charset="-122"/>
                <a:ea typeface="微软雅黑" panose="020B0503020204020204" charset="-122"/>
              </a:rPr>
              <a:t>Bene</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特别注意</a:t>
            </a:r>
            <a:endParaRPr lang="en-US" altLang="zh-CN" sz="2400" dirty="0">
              <a:latin typeface="微软雅黑" panose="020B0503020204020204" charset="-122"/>
              <a:ea typeface="微软雅黑" panose="020B0503020204020204" charset="-122"/>
            </a:endParaRPr>
          </a:p>
          <a:p>
            <a:pPr marL="285750" indent="-285750">
              <a:lnSpc>
                <a:spcPts val="4000"/>
              </a:lnSpc>
              <a:buFont typeface="Wingdings" panose="05000000000000000000" pitchFamily="2" charset="2"/>
              <a:buChar char="u"/>
            </a:pPr>
            <a:r>
              <a:rPr lang="zh-CN" altLang="en-US" sz="2400" dirty="0">
                <a:latin typeface="微软雅黑" panose="020B0503020204020204" charset="-122"/>
                <a:ea typeface="微软雅黑" panose="020B0503020204020204" charset="-122"/>
              </a:rPr>
              <a:t>有些题目的题目说明中出现</a:t>
            </a:r>
            <a:r>
              <a:rPr lang="en-US" altLang="zh-CN" sz="2400" dirty="0">
                <a:latin typeface="微软雅黑" panose="020B0503020204020204" charset="-122"/>
                <a:ea typeface="微软雅黑" panose="020B0503020204020204" charset="-122"/>
              </a:rPr>
              <a:t>NB</a:t>
            </a:r>
            <a:r>
              <a:rPr lang="zh-CN" altLang="en-US" sz="2400" dirty="0">
                <a:latin typeface="微软雅黑" panose="020B0503020204020204" charset="-122"/>
                <a:ea typeface="微软雅黑" panose="020B0503020204020204" charset="-122"/>
              </a:rPr>
              <a:t>，这就意味着在选项中，会一个选项出现两次。</a:t>
            </a:r>
            <a:endParaRPr lang="en-US" altLang="zh-CN" sz="2400" dirty="0">
              <a:latin typeface="微软雅黑" panose="020B0503020204020204" charset="-122"/>
              <a:ea typeface="微软雅黑" panose="020B0503020204020204" charset="-122"/>
            </a:endParaRPr>
          </a:p>
          <a:p>
            <a:pPr marL="285750" indent="-285750">
              <a:lnSpc>
                <a:spcPts val="4000"/>
              </a:lnSpc>
              <a:buFont typeface="Wingdings" panose="05000000000000000000" pitchFamily="2" charset="2"/>
              <a:buChar char="u"/>
            </a:pPr>
            <a:r>
              <a:rPr lang="zh-CN" altLang="en-US" sz="2400" dirty="0">
                <a:latin typeface="微软雅黑" panose="020B0503020204020204" charset="-122"/>
                <a:ea typeface="微软雅黑" panose="020B0503020204020204" charset="-122"/>
              </a:rPr>
              <a:t>不会两个选项出现两次，也不会一个选项出现三次</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04" y="1309722"/>
            <a:ext cx="10515600" cy="539750"/>
          </a:xfrm>
        </p:spPr>
        <p:txBody>
          <a:bodyPr/>
          <a:lstStyle/>
          <a:p>
            <a:r>
              <a:rPr lang="en-US" altLang="zh-CN" dirty="0"/>
              <a:t>Information</a:t>
            </a:r>
            <a:r>
              <a:rPr lang="zh-CN" altLang="en-US" dirty="0"/>
              <a:t> 题的解题理念</a:t>
            </a:r>
          </a:p>
        </p:txBody>
      </p:sp>
      <p:sp>
        <p:nvSpPr>
          <p:cNvPr id="3" name="内容占位符 2"/>
          <p:cNvSpPr>
            <a:spLocks noGrp="1"/>
          </p:cNvSpPr>
          <p:nvPr>
            <p:ph sz="half" idx="1"/>
          </p:nvPr>
        </p:nvSpPr>
        <p:spPr>
          <a:xfrm>
            <a:off x="331304" y="1497448"/>
            <a:ext cx="11860696" cy="4195481"/>
          </a:xfrm>
        </p:spPr>
        <p:txBody>
          <a:bodyPr/>
          <a:lstStyle/>
          <a:p>
            <a:pPr marL="0" indent="0">
              <a:buNone/>
            </a:pPr>
            <a:endParaRPr lang="en-US" altLang="zh-CN" b="1" dirty="0"/>
          </a:p>
          <a:p>
            <a:pPr marL="0" indent="0">
              <a:buNone/>
            </a:pPr>
            <a:endParaRPr lang="en-US" altLang="zh-CN" b="1" dirty="0"/>
          </a:p>
          <a:p>
            <a:pPr marL="0" indent="0">
              <a:buNone/>
            </a:pPr>
            <a:r>
              <a:rPr lang="en-US" altLang="zh-CN" b="1" dirty="0"/>
              <a:t>1</a:t>
            </a:r>
            <a:r>
              <a:rPr lang="en-US" altLang="zh-CN" dirty="0"/>
              <a:t> examples of wildlife other than bats which do not rely on vision to navigate by</a:t>
            </a:r>
            <a:endParaRPr lang="zh-CN" altLang="zh-CN" dirty="0"/>
          </a:p>
          <a:p>
            <a:pPr marL="0" indent="0">
              <a:buNone/>
            </a:pPr>
            <a:r>
              <a:rPr lang="en-US" altLang="zh-CN" b="1" dirty="0"/>
              <a:t>2</a:t>
            </a:r>
            <a:r>
              <a:rPr lang="en-US" altLang="zh-CN" dirty="0"/>
              <a:t> how early mammals avoided dying out</a:t>
            </a:r>
            <a:endParaRPr lang="zh-CN" altLang="zh-CN" dirty="0"/>
          </a:p>
          <a:p>
            <a:pPr marL="0" indent="0">
              <a:buNone/>
            </a:pPr>
            <a:r>
              <a:rPr lang="en-US" altLang="zh-CN" b="1" dirty="0"/>
              <a:t>3</a:t>
            </a:r>
            <a:r>
              <a:rPr lang="en-US" altLang="zh-CN" dirty="0"/>
              <a:t> why bats hunt in the dark</a:t>
            </a:r>
            <a:endParaRPr lang="zh-CN" altLang="zh-CN" dirty="0"/>
          </a:p>
          <a:p>
            <a:pPr marL="0" indent="0">
              <a:buNone/>
            </a:pPr>
            <a:r>
              <a:rPr lang="en-US" altLang="zh-CN" b="1" dirty="0"/>
              <a:t>4</a:t>
            </a:r>
            <a:r>
              <a:rPr lang="en-US" altLang="zh-CN" dirty="0"/>
              <a:t> how a particular discovery has helped our understanding of bats</a:t>
            </a:r>
            <a:endParaRPr lang="zh-CN" altLang="zh-CN" dirty="0"/>
          </a:p>
          <a:p>
            <a:pPr marL="0" indent="0">
              <a:buNone/>
            </a:pPr>
            <a:r>
              <a:rPr lang="en-US" altLang="zh-CN" b="1" dirty="0"/>
              <a:t>5</a:t>
            </a:r>
            <a:r>
              <a:rPr lang="en-US" altLang="zh-CN" dirty="0"/>
              <a:t> early military uses of echolocation</a:t>
            </a:r>
            <a:endParaRPr lang="zh-CN"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652" y="1100402"/>
            <a:ext cx="10515600" cy="539750"/>
          </a:xfrm>
        </p:spPr>
        <p:txBody>
          <a:bodyPr/>
          <a:lstStyle/>
          <a:p>
            <a:r>
              <a:rPr lang="en-US" altLang="zh-CN" dirty="0"/>
              <a:t>Information</a:t>
            </a:r>
            <a:r>
              <a:rPr lang="zh-CN" altLang="en-US" dirty="0"/>
              <a:t>题的解题理念</a:t>
            </a:r>
          </a:p>
        </p:txBody>
      </p:sp>
      <p:sp>
        <p:nvSpPr>
          <p:cNvPr id="3" name="内容占位符 2"/>
          <p:cNvSpPr>
            <a:spLocks noGrp="1"/>
          </p:cNvSpPr>
          <p:nvPr>
            <p:ph sz="half" idx="1"/>
          </p:nvPr>
        </p:nvSpPr>
        <p:spPr>
          <a:xfrm>
            <a:off x="165652" y="2044666"/>
            <a:ext cx="11860696" cy="4195481"/>
          </a:xfrm>
        </p:spPr>
        <p:txBody>
          <a:bodyPr/>
          <a:lstStyle/>
          <a:p>
            <a:pPr marL="0" indent="0">
              <a:buNone/>
            </a:pPr>
            <a:r>
              <a:rPr lang="en-US" altLang="zh-CN" sz="2000" b="1" i="1" dirty="0"/>
              <a:t>Questions 10-13</a:t>
            </a:r>
            <a:endParaRPr lang="zh-CN" altLang="zh-CN" sz="2000" dirty="0"/>
          </a:p>
          <a:p>
            <a:pPr marL="0" indent="0">
              <a:buNone/>
            </a:pPr>
            <a:r>
              <a:rPr lang="en-US" altLang="zh-CN" sz="2000" i="1" dirty="0"/>
              <a:t>Complete the sentences below.</a:t>
            </a:r>
            <a:endParaRPr lang="zh-CN" altLang="zh-CN" sz="2000" dirty="0"/>
          </a:p>
          <a:p>
            <a:pPr marL="0" indent="0">
              <a:buNone/>
            </a:pPr>
            <a:r>
              <a:rPr lang="en-US" altLang="zh-CN" sz="2000" i="1" dirty="0"/>
              <a:t>Choose </a:t>
            </a:r>
            <a:r>
              <a:rPr lang="en-US" altLang="zh-CN" sz="2000" b="1" i="1" dirty="0"/>
              <a:t>NO MORE THAN TWO WORDS</a:t>
            </a:r>
            <a:r>
              <a:rPr lang="en-US" altLang="zh-CN" sz="2000" i="1" dirty="0"/>
              <a:t> from the passage for each answer.</a:t>
            </a:r>
            <a:endParaRPr lang="zh-CN" altLang="zh-CN" sz="2000" dirty="0"/>
          </a:p>
          <a:p>
            <a:pPr marL="0" indent="0">
              <a:buNone/>
            </a:pPr>
            <a:r>
              <a:rPr lang="en-US" altLang="zh-CN" sz="2000" i="1" dirty="0"/>
              <a:t>Write your answers in boxes 10-13 on your answer sheet.</a:t>
            </a:r>
            <a:endParaRPr lang="zh-CN" altLang="zh-CN" sz="2000" dirty="0"/>
          </a:p>
          <a:p>
            <a:pPr marL="0" indent="0">
              <a:buNone/>
            </a:pPr>
            <a:r>
              <a:rPr lang="en-US" altLang="zh-CN" sz="2000" b="1" dirty="0"/>
              <a:t>10 </a:t>
            </a:r>
            <a:r>
              <a:rPr lang="en-US" altLang="zh-CN" sz="2000" dirty="0"/>
              <a:t>Long before the invention of radar, …………… had resulted in a sophisticated radar-like system in bats.</a:t>
            </a:r>
            <a:endParaRPr lang="zh-CN" altLang="zh-CN" sz="2000" dirty="0"/>
          </a:p>
          <a:p>
            <a:pPr marL="0" indent="0">
              <a:buNone/>
            </a:pPr>
            <a:r>
              <a:rPr lang="en-US" altLang="zh-CN" sz="2000" b="1" dirty="0"/>
              <a:t>11</a:t>
            </a:r>
            <a:r>
              <a:rPr lang="en-US" altLang="zh-CN" sz="2000" dirty="0"/>
              <a:t> Radar is an inaccurate term when referring to bats because………… are not used in their navigation system.</a:t>
            </a:r>
            <a:endParaRPr lang="zh-CN" altLang="zh-CN" sz="2000" dirty="0"/>
          </a:p>
          <a:p>
            <a:pPr marL="0" indent="0">
              <a:buNone/>
            </a:pPr>
            <a:r>
              <a:rPr lang="en-US" altLang="zh-CN" sz="2000" b="1" dirty="0"/>
              <a:t>12 </a:t>
            </a:r>
            <a:r>
              <a:rPr lang="en-US" altLang="zh-CN" sz="2000" dirty="0"/>
              <a:t>Radar and sonar are based on similar ………… .</a:t>
            </a:r>
            <a:endParaRPr lang="zh-CN" altLang="zh-CN" sz="2000" dirty="0"/>
          </a:p>
          <a:p>
            <a:pPr marL="0" indent="0">
              <a:buNone/>
            </a:pPr>
            <a:r>
              <a:rPr lang="en-US" altLang="zh-CN" sz="2000" b="1" dirty="0"/>
              <a:t>13</a:t>
            </a:r>
            <a:r>
              <a:rPr lang="en-US" altLang="zh-CN" sz="2000" dirty="0"/>
              <a:t> The word ‘echolocation’ was first used by someone working as a ……… .</a:t>
            </a:r>
            <a:endParaRPr lang="zh-CN" altLang="zh-CN"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44469"/>
            <a:ext cx="10515600" cy="539750"/>
          </a:xfrm>
        </p:spPr>
        <p:txBody>
          <a:bodyPr/>
          <a:lstStyle/>
          <a:p>
            <a:r>
              <a:rPr lang="en-US" altLang="zh-CN" dirty="0"/>
              <a:t>Information</a:t>
            </a:r>
            <a:r>
              <a:rPr lang="zh-CN" altLang="en-US" dirty="0"/>
              <a:t>题的解题理念</a:t>
            </a:r>
          </a:p>
        </p:txBody>
      </p:sp>
      <p:sp>
        <p:nvSpPr>
          <p:cNvPr id="3" name="内容占位符 2"/>
          <p:cNvSpPr>
            <a:spLocks noGrp="1"/>
          </p:cNvSpPr>
          <p:nvPr>
            <p:ph sz="half" idx="1"/>
          </p:nvPr>
        </p:nvSpPr>
        <p:spPr>
          <a:xfrm>
            <a:off x="226880" y="1967548"/>
            <a:ext cx="11633815" cy="4195481"/>
          </a:xfrm>
        </p:spPr>
        <p:txBody>
          <a:bodyPr/>
          <a:lstStyle/>
          <a:p>
            <a:pPr marL="0" indent="0">
              <a:buNone/>
            </a:pPr>
            <a:r>
              <a:rPr lang="en-US" altLang="zh-CN" sz="2400" b="1" dirty="0"/>
              <a:t>E</a:t>
            </a:r>
            <a:r>
              <a:rPr lang="en-US" altLang="zh-CN" sz="2400" dirty="0"/>
              <a:t>  The Sonar and Radar pioneers didn't know it then, but all the world now knows that bats, or rather natural selection working on bats, had perfected the system tens of millions of years earlier, and their 'radar' achieves feats of detection and navigation that would strike an engineer dumb with admiration. It is technically incorrect to talk about bat 'radar', since they do not use radio waves. It is sonar. But the underlying mathematical theories of radar and sonar are very similar, and much of our scientific understanding of the details of what bats are doing has come from applying radar theory to them. The American zoologist Donald Griffin, who was largely responsible for the discovery of sonar in bats, coined the term 'echolocation' to cover both sonar and radar, whether used by animals or by human instruments. </a:t>
            </a:r>
            <a:endParaRPr lang="zh-CN" altLang="zh-CN"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652" y="1386840"/>
            <a:ext cx="10515600" cy="539750"/>
          </a:xfrm>
        </p:spPr>
        <p:txBody>
          <a:bodyPr/>
          <a:lstStyle/>
          <a:p>
            <a:r>
              <a:rPr lang="en-US" altLang="zh-CN" dirty="0"/>
              <a:t>Information</a:t>
            </a:r>
            <a:r>
              <a:rPr lang="zh-CN" altLang="en-US" dirty="0"/>
              <a:t>题的解题理念</a:t>
            </a:r>
          </a:p>
        </p:txBody>
      </p:sp>
      <p:sp>
        <p:nvSpPr>
          <p:cNvPr id="3" name="内容占位符 2"/>
          <p:cNvSpPr>
            <a:spLocks noGrp="1"/>
          </p:cNvSpPr>
          <p:nvPr>
            <p:ph sz="half" idx="1"/>
          </p:nvPr>
        </p:nvSpPr>
        <p:spPr>
          <a:xfrm>
            <a:off x="165652" y="1656715"/>
            <a:ext cx="11860696" cy="4195481"/>
          </a:xfrm>
        </p:spPr>
        <p:txBody>
          <a:bodyPr/>
          <a:lstStyle/>
          <a:p>
            <a:pPr marL="0" indent="0">
              <a:buNone/>
            </a:pPr>
            <a:endParaRPr lang="en-US" altLang="zh-CN" b="1" dirty="0"/>
          </a:p>
          <a:p>
            <a:pPr marL="0" indent="0">
              <a:buNone/>
            </a:pPr>
            <a:endParaRPr lang="en-US" altLang="zh-CN" b="1" dirty="0"/>
          </a:p>
          <a:p>
            <a:pPr marL="0" indent="0">
              <a:buNone/>
            </a:pPr>
            <a:r>
              <a:rPr lang="en-US" altLang="zh-CN" b="1" dirty="0"/>
              <a:t>1</a:t>
            </a:r>
            <a:r>
              <a:rPr lang="en-US" altLang="zh-CN" dirty="0"/>
              <a:t> examples of wildlife other than bats which do not rely on vision to navigate by</a:t>
            </a:r>
            <a:endParaRPr lang="zh-CN" altLang="zh-CN" dirty="0"/>
          </a:p>
          <a:p>
            <a:pPr marL="0" indent="0">
              <a:buNone/>
            </a:pPr>
            <a:r>
              <a:rPr lang="en-US" altLang="zh-CN" b="1" dirty="0"/>
              <a:t>2</a:t>
            </a:r>
            <a:r>
              <a:rPr lang="en-US" altLang="zh-CN" dirty="0"/>
              <a:t> how early mammals avoided dying out</a:t>
            </a:r>
            <a:endParaRPr lang="zh-CN" altLang="zh-CN" dirty="0"/>
          </a:p>
          <a:p>
            <a:pPr marL="0" indent="0">
              <a:buNone/>
            </a:pPr>
            <a:r>
              <a:rPr lang="en-US" altLang="zh-CN" b="1" dirty="0"/>
              <a:t>3</a:t>
            </a:r>
            <a:r>
              <a:rPr lang="en-US" altLang="zh-CN" dirty="0"/>
              <a:t> why bats hunt in the dark</a:t>
            </a:r>
            <a:endParaRPr lang="zh-CN" altLang="zh-CN" dirty="0"/>
          </a:p>
          <a:p>
            <a:pPr marL="0" indent="0">
              <a:buNone/>
            </a:pPr>
            <a:r>
              <a:rPr lang="en-US" altLang="zh-CN" b="1" dirty="0"/>
              <a:t>4</a:t>
            </a:r>
            <a:r>
              <a:rPr lang="en-US" altLang="zh-CN" dirty="0"/>
              <a:t> how a particular discovery has helped our understanding of bats</a:t>
            </a:r>
            <a:endParaRPr lang="zh-CN"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04" y="1386840"/>
            <a:ext cx="10515600" cy="539750"/>
          </a:xfrm>
        </p:spPr>
        <p:txBody>
          <a:bodyPr/>
          <a:lstStyle/>
          <a:p>
            <a:r>
              <a:rPr lang="en-US" altLang="zh-CN" dirty="0"/>
              <a:t>Information</a:t>
            </a:r>
            <a:r>
              <a:rPr lang="zh-CN" altLang="en-US" dirty="0"/>
              <a:t>题的解题理念</a:t>
            </a:r>
          </a:p>
        </p:txBody>
      </p:sp>
      <p:sp>
        <p:nvSpPr>
          <p:cNvPr id="3" name="内容占位符 2"/>
          <p:cNvSpPr>
            <a:spLocks noGrp="1"/>
          </p:cNvSpPr>
          <p:nvPr>
            <p:ph sz="half" idx="1"/>
          </p:nvPr>
        </p:nvSpPr>
        <p:spPr>
          <a:xfrm>
            <a:off x="331304" y="1926590"/>
            <a:ext cx="11860696" cy="4195481"/>
          </a:xfrm>
        </p:spPr>
        <p:txBody>
          <a:bodyPr/>
          <a:lstStyle/>
          <a:p>
            <a:pPr marL="0" indent="0">
              <a:buNone/>
            </a:pPr>
            <a:endParaRPr lang="en-US" altLang="zh-CN" b="1" dirty="0"/>
          </a:p>
          <a:p>
            <a:pPr marL="0" indent="0">
              <a:buNone/>
            </a:pPr>
            <a:r>
              <a:rPr lang="en-US" altLang="zh-CN" b="1" dirty="0"/>
              <a:t>1</a:t>
            </a:r>
            <a:r>
              <a:rPr lang="en-US" altLang="zh-CN" dirty="0"/>
              <a:t> examples of wildlife other than bats which do not rely on vision to navigate by</a:t>
            </a:r>
            <a:endParaRPr lang="zh-CN" altLang="zh-CN" dirty="0"/>
          </a:p>
          <a:p>
            <a:pPr marL="0" indent="0">
              <a:buNone/>
            </a:pPr>
            <a:r>
              <a:rPr lang="en-US" altLang="zh-CN" b="1" dirty="0"/>
              <a:t>2</a:t>
            </a:r>
            <a:r>
              <a:rPr lang="en-US" altLang="zh-CN" dirty="0"/>
              <a:t> how early mammals avoided dying out</a:t>
            </a:r>
            <a:endParaRPr lang="zh-CN" altLang="zh-CN" dirty="0"/>
          </a:p>
          <a:p>
            <a:pPr marL="0" indent="0">
              <a:buNone/>
            </a:pPr>
            <a:r>
              <a:rPr lang="en-US" altLang="zh-CN" b="1" dirty="0"/>
              <a:t>3</a:t>
            </a:r>
            <a:r>
              <a:rPr lang="en-US" altLang="zh-CN" dirty="0"/>
              <a:t> why bats hunt in the dark</a:t>
            </a:r>
            <a:endParaRPr lang="zh-CN"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008" y="1243621"/>
            <a:ext cx="10185592" cy="539750"/>
          </a:xfrm>
        </p:spPr>
        <p:txBody>
          <a:bodyPr/>
          <a:lstStyle/>
          <a:p>
            <a:r>
              <a:rPr lang="en-US" altLang="zh-CN" dirty="0"/>
              <a:t>Information</a:t>
            </a:r>
            <a:r>
              <a:rPr lang="zh-CN" altLang="en-US" dirty="0"/>
              <a:t>题的解题理念</a:t>
            </a:r>
          </a:p>
        </p:txBody>
      </p:sp>
      <p:sp>
        <p:nvSpPr>
          <p:cNvPr id="3" name="内容占位符 2"/>
          <p:cNvSpPr>
            <a:spLocks noGrp="1"/>
          </p:cNvSpPr>
          <p:nvPr>
            <p:ph sz="half" idx="1"/>
          </p:nvPr>
        </p:nvSpPr>
        <p:spPr>
          <a:xfrm>
            <a:off x="330008" y="1967548"/>
            <a:ext cx="11530687" cy="4195481"/>
          </a:xfrm>
        </p:spPr>
        <p:txBody>
          <a:bodyPr/>
          <a:lstStyle/>
          <a:p>
            <a:pPr marL="0" indent="0">
              <a:buNone/>
            </a:pPr>
            <a:r>
              <a:rPr lang="en-US" altLang="zh-CN" sz="2300" b="1" dirty="0"/>
              <a:t>A </a:t>
            </a:r>
            <a:r>
              <a:rPr lang="en-US" altLang="zh-CN" sz="2300" dirty="0"/>
              <a:t> Bats have a problem: how to find their way around in the dark. They hunt at night, and cannot use light to help them find prey and avoid obstacles. You might say that this is a problem of their own making, one that they could avoid simply by changing their habits and hunting by day. But the daytime economy is already heavily exploited by other creatures such as birds. Given that there is a living to be made at night, and given that alternative daytime trades are thoroughly occupied, </a:t>
            </a:r>
            <a:r>
              <a:rPr lang="en-US" altLang="zh-CN" sz="2300" dirty="0">
                <a:solidFill>
                  <a:srgbClr val="FF0000"/>
                </a:solidFill>
              </a:rPr>
              <a:t>natural selection has </a:t>
            </a:r>
            <a:r>
              <a:rPr lang="en-US" altLang="zh-CN" sz="2300" dirty="0" err="1">
                <a:solidFill>
                  <a:srgbClr val="FF0000"/>
                </a:solidFill>
              </a:rPr>
              <a:t>favoured</a:t>
            </a:r>
            <a:r>
              <a:rPr lang="en-US" altLang="zh-CN" sz="2300" dirty="0">
                <a:solidFill>
                  <a:srgbClr val="FF0000"/>
                </a:solidFill>
              </a:rPr>
              <a:t> bats that make a go of the night-hunting trade. </a:t>
            </a:r>
            <a:r>
              <a:rPr lang="en-US" altLang="zh-CN" sz="2300" dirty="0"/>
              <a:t>It is probable that the nocturnal trades go way back in the ancestry of all </a:t>
            </a:r>
            <a:r>
              <a:rPr lang="en-US" altLang="zh-CN" sz="2300" dirty="0">
                <a:solidFill>
                  <a:srgbClr val="FF0000"/>
                </a:solidFill>
              </a:rPr>
              <a:t>mammals</a:t>
            </a:r>
            <a:r>
              <a:rPr lang="en-US" altLang="zh-CN" sz="2300" dirty="0"/>
              <a:t>. In the time when the dinosaurs dominated the daytime economy, our mammalian ancestors probably only managed to survive at all because they found ways of scraping a living at night. Only after the mysterious mass extinction of the dinosaurs about 65 million years ago were our ancestors able to emerge into the daylight in any substantial numbers. </a:t>
            </a:r>
            <a:endParaRPr lang="zh-CN" altLang="zh-CN" sz="23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2508" y="1199553"/>
            <a:ext cx="10213092" cy="539750"/>
          </a:xfrm>
        </p:spPr>
        <p:txBody>
          <a:bodyPr/>
          <a:lstStyle/>
          <a:p>
            <a:r>
              <a:rPr lang="en-US" altLang="zh-CN" dirty="0"/>
              <a:t>Information</a:t>
            </a:r>
            <a:r>
              <a:rPr lang="zh-CN" altLang="en-US" dirty="0"/>
              <a:t>题的解题理念</a:t>
            </a:r>
          </a:p>
        </p:txBody>
      </p:sp>
      <p:sp>
        <p:nvSpPr>
          <p:cNvPr id="3" name="内容占位符 2"/>
          <p:cNvSpPr>
            <a:spLocks noGrp="1"/>
          </p:cNvSpPr>
          <p:nvPr>
            <p:ph sz="half" idx="1"/>
          </p:nvPr>
        </p:nvSpPr>
        <p:spPr>
          <a:xfrm>
            <a:off x="302508" y="1967548"/>
            <a:ext cx="11558188" cy="4195481"/>
          </a:xfrm>
        </p:spPr>
        <p:txBody>
          <a:bodyPr/>
          <a:lstStyle/>
          <a:p>
            <a:pPr marL="0" indent="0">
              <a:buNone/>
            </a:pPr>
            <a:r>
              <a:rPr lang="en-US" altLang="zh-CN" b="1" dirty="0"/>
              <a:t>B</a:t>
            </a:r>
            <a:r>
              <a:rPr lang="en-US" altLang="zh-CN" dirty="0"/>
              <a:t>  Bats have an engineering problem: how to find their way and find their prey in the absence of light. </a:t>
            </a:r>
            <a:r>
              <a:rPr lang="en-US" altLang="zh-CN" dirty="0">
                <a:solidFill>
                  <a:srgbClr val="FF0000"/>
                </a:solidFill>
              </a:rPr>
              <a:t>Bats are not the only creatures to face this difficulty today. </a:t>
            </a:r>
            <a:r>
              <a:rPr lang="en-US" altLang="zh-CN" dirty="0"/>
              <a:t>Obviously the night-flying insects that they prey on must find their way about somehow. Deep-sea fish and whales have little or no light by day or by night. Fish and dolphins that live in extremely muddy water cannot see because, although there is light, it is obstructed and scattered by the dirt in the water. Plenty of other modern animals make their living in conditions where seeing is difficult or impossible.</a:t>
            </a:r>
            <a:endParaRPr lang="zh-CN"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Information</a:t>
            </a:r>
            <a:r>
              <a:rPr lang="zh-CN" altLang="en-US" dirty="0"/>
              <a:t>题的解题理念</a:t>
            </a:r>
          </a:p>
        </p:txBody>
      </p:sp>
      <p:sp>
        <p:nvSpPr>
          <p:cNvPr id="3" name="内容占位符 2"/>
          <p:cNvSpPr>
            <a:spLocks noGrp="1"/>
          </p:cNvSpPr>
          <p:nvPr>
            <p:ph sz="half" idx="1"/>
          </p:nvPr>
        </p:nvSpPr>
        <p:spPr>
          <a:xfrm>
            <a:off x="838200" y="2414449"/>
            <a:ext cx="11860696" cy="4195481"/>
          </a:xfrm>
        </p:spPr>
        <p:txBody>
          <a:bodyPr/>
          <a:lstStyle/>
          <a:p>
            <a:pPr marL="0" indent="0">
              <a:buNone/>
            </a:pPr>
            <a:r>
              <a:rPr lang="zh-CN" altLang="en-US" sz="3200" b="1" dirty="0"/>
              <a:t>段落信息配对题的解题关键：</a:t>
            </a:r>
            <a:endParaRPr lang="en-US" altLang="zh-CN" sz="3200" b="1" dirty="0"/>
          </a:p>
          <a:p>
            <a:pPr marL="725805" indent="-363855">
              <a:buFont typeface="Wingdings" panose="05000000000000000000" pitchFamily="2" charset="2"/>
              <a:buChar char="Ø"/>
            </a:pPr>
            <a:r>
              <a:rPr lang="zh-CN" altLang="en-US" sz="3200" b="1" dirty="0"/>
              <a:t>已经做的题是否看懂了</a:t>
            </a:r>
            <a:endParaRPr lang="en-US" altLang="zh-CN" sz="3200" b="1" dirty="0"/>
          </a:p>
          <a:p>
            <a:pPr marL="725805" indent="-363855">
              <a:buFont typeface="Wingdings" panose="05000000000000000000" pitchFamily="2" charset="2"/>
              <a:buChar char="Ø"/>
            </a:pPr>
            <a:r>
              <a:rPr lang="zh-CN" altLang="en-US" sz="3200" b="1" dirty="0"/>
              <a:t>每一个题能否做好精准翻译</a:t>
            </a:r>
            <a:endParaRPr lang="zh-CN" altLang="zh-CN" sz="3200" b="1" dirty="0"/>
          </a:p>
          <a:p>
            <a:pPr marL="725805" indent="-363855">
              <a:buFont typeface="Wingdings" panose="05000000000000000000" pitchFamily="2" charset="2"/>
              <a:buChar char="Ø"/>
            </a:pPr>
            <a:r>
              <a:rPr lang="zh-CN" altLang="en-US" sz="3200" b="1" dirty="0"/>
              <a:t>每一题划的特征词是不是足够有效</a:t>
            </a:r>
            <a:endParaRPr lang="zh-CN" altLang="zh-CN" sz="32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742122" y="1455981"/>
            <a:ext cx="11860696" cy="4195481"/>
          </a:xfrm>
        </p:spPr>
        <p:txBody>
          <a:bodyPr/>
          <a:lstStyle/>
          <a:p>
            <a:pPr marL="0" indent="0">
              <a:buNone/>
            </a:pPr>
            <a:r>
              <a:rPr lang="zh-CN" altLang="en-US" sz="3200" b="1" dirty="0"/>
              <a:t>作业</a:t>
            </a:r>
            <a:endParaRPr lang="en-US" altLang="zh-CN" sz="3200" b="1" dirty="0"/>
          </a:p>
          <a:p>
            <a:pPr marL="0" indent="0">
              <a:buNone/>
            </a:pPr>
            <a:endParaRPr lang="en-US" altLang="zh-CN" sz="3200" b="1" dirty="0"/>
          </a:p>
          <a:p>
            <a:pPr marL="0" indent="0">
              <a:buNone/>
            </a:pPr>
            <a:r>
              <a:rPr sz="3200" b="1" dirty="0"/>
              <a:t>剑6T3P2  </a:t>
            </a:r>
            <a:r>
              <a:rPr lang="en-US" sz="3200" b="1" dirty="0"/>
              <a:t>P70 </a:t>
            </a:r>
            <a:r>
              <a:rPr sz="3200" b="1" dirty="0"/>
              <a:t>Q25-27  </a:t>
            </a:r>
            <a:r>
              <a:rPr lang="zh-CN" altLang="en-US" sz="3200" b="1" dirty="0"/>
              <a:t>（</a:t>
            </a:r>
            <a:r>
              <a:rPr lang="en-US" altLang="zh-CN" sz="3200" b="1" dirty="0"/>
              <a:t>match</a:t>
            </a:r>
            <a:r>
              <a:rPr lang="zh-CN" altLang="en-US" sz="3200" b="1" dirty="0"/>
              <a:t>） </a:t>
            </a:r>
          </a:p>
          <a:p>
            <a:pPr marL="0" indent="0">
              <a:buNone/>
            </a:pPr>
            <a:endParaRPr sz="3200" b="1" dirty="0"/>
          </a:p>
          <a:p>
            <a:pPr marL="0" indent="0">
              <a:buNone/>
            </a:pPr>
            <a:r>
              <a:rPr sz="3200" b="1" dirty="0"/>
              <a:t>剑9T2P1  </a:t>
            </a:r>
            <a:r>
              <a:rPr lang="en-US" altLang="zh-CN" sz="3200" b="1" dirty="0"/>
              <a:t>P43  </a:t>
            </a:r>
            <a:r>
              <a:rPr sz="3200" b="1" dirty="0">
                <a:sym typeface="+mn-ea"/>
              </a:rPr>
              <a:t>Q1-6 </a:t>
            </a:r>
            <a:r>
              <a:rPr lang="zh-CN" altLang="en-US" sz="3200" b="1" dirty="0"/>
              <a:t>（</a:t>
            </a:r>
            <a:r>
              <a:rPr lang="en-US" altLang="zh-CN" sz="3200" b="1" dirty="0"/>
              <a:t>information</a:t>
            </a:r>
            <a:r>
              <a:rPr lang="zh-CN" altLang="en-US" sz="3200" b="1" dirty="0"/>
              <a:t>）</a:t>
            </a:r>
            <a:r>
              <a:rPr lang="en-US" altLang="zh-CN" sz="3200" b="1" dirty="0"/>
              <a:t> </a:t>
            </a:r>
          </a:p>
          <a:p>
            <a:pPr marL="0" indent="0">
              <a:buNone/>
            </a:pPr>
            <a:endParaRPr lang="zh-CN" altLang="en-US" sz="3200" b="1" dirty="0"/>
          </a:p>
          <a:p>
            <a:pPr marL="0" indent="0">
              <a:buNone/>
            </a:pPr>
            <a:r>
              <a:rPr lang="zh-CN" altLang="en-US" sz="3200" b="1" dirty="0"/>
              <a:t>如果遇到不认识的词，可以查一下</a:t>
            </a:r>
            <a:endParaRPr lang="en-US" altLang="zh-CN" sz="3200" b="1" dirty="0"/>
          </a:p>
          <a:p>
            <a:pPr marL="0" indent="0">
              <a:buNone/>
            </a:pPr>
            <a:endParaRPr lang="en-US" altLang="zh-CN" sz="3200" b="1" dirty="0"/>
          </a:p>
          <a:p>
            <a:pPr marL="0" indent="0">
              <a:buNone/>
            </a:pPr>
            <a:endParaRPr lang="en-US" altLang="zh-CN" b="1" dirty="0"/>
          </a:p>
          <a:p>
            <a:pPr marL="0" indent="0">
              <a:buNone/>
            </a:pPr>
            <a:endParaRPr lang="zh-CN" altLang="zh-CN"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a:t>
            </a:r>
            <a:r>
              <a:rPr lang="zh-CN" altLang="en-US" dirty="0"/>
              <a:t>题操作步骤</a:t>
            </a:r>
          </a:p>
        </p:txBody>
      </p:sp>
      <p:pic>
        <p:nvPicPr>
          <p:cNvPr id="4" name="图片 3"/>
          <p:cNvPicPr>
            <a:picLocks noChangeAspect="1"/>
          </p:cNvPicPr>
          <p:nvPr/>
        </p:nvPicPr>
        <p:blipFill>
          <a:blip r:embed="rId2"/>
          <a:stretch>
            <a:fillRect/>
          </a:stretch>
        </p:blipFill>
        <p:spPr>
          <a:xfrm>
            <a:off x="4729162" y="1266825"/>
            <a:ext cx="7058025" cy="5029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a:t>
            </a:r>
            <a:r>
              <a:rPr lang="zh-CN" altLang="en-US" dirty="0"/>
              <a:t>题操作步骤</a:t>
            </a:r>
          </a:p>
        </p:txBody>
      </p:sp>
      <p:sp>
        <p:nvSpPr>
          <p:cNvPr id="3" name="内容占位符 2"/>
          <p:cNvSpPr>
            <a:spLocks noGrp="1"/>
          </p:cNvSpPr>
          <p:nvPr>
            <p:ph sz="half" idx="1"/>
          </p:nvPr>
        </p:nvSpPr>
        <p:spPr/>
        <p:txBody>
          <a:bodyPr/>
          <a:lstStyle/>
          <a:p>
            <a:pPr marL="0" indent="0">
              <a:buNone/>
            </a:pPr>
            <a:r>
              <a:rPr lang="en-US" altLang="zh-CN" b="1"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a:t>
            </a:r>
            <a:r>
              <a:rPr lang="zh-CN" altLang="zh-CN" b="1" dirty="0">
                <a:latin typeface="微软雅黑" panose="020B0503020204020204" charset="-122"/>
                <a:ea typeface="微软雅黑" panose="020B0503020204020204" charset="-122"/>
              </a:rPr>
              <a:t>单词定位</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solidFill>
                  <a:srgbClr val="FF0000"/>
                </a:solidFill>
                <a:latin typeface="微软雅黑" panose="020B0503020204020204" charset="-122"/>
                <a:ea typeface="微软雅黑" panose="020B0503020204020204" charset="-122"/>
              </a:rPr>
              <a:t>全文</a:t>
            </a:r>
            <a:r>
              <a:rPr lang="zh-CN" altLang="en-US" b="1" dirty="0">
                <a:latin typeface="微软雅黑" panose="020B0503020204020204" charset="-122"/>
                <a:ea typeface="微软雅黑" panose="020B0503020204020204" charset="-122"/>
              </a:rPr>
              <a:t>出题</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solidFill>
                  <a:srgbClr val="FF0000"/>
                </a:solidFill>
                <a:latin typeface="微软雅黑" panose="020B0503020204020204" charset="-122"/>
                <a:ea typeface="微软雅黑" panose="020B0503020204020204" charset="-122"/>
              </a:rPr>
              <a:t>多次</a:t>
            </a:r>
            <a:r>
              <a:rPr lang="zh-CN" altLang="en-US" b="1" dirty="0">
                <a:latin typeface="微软雅黑" panose="020B0503020204020204" charset="-122"/>
                <a:ea typeface="微软雅黑" panose="020B0503020204020204" charset="-122"/>
              </a:rPr>
              <a:t>出现</a:t>
            </a:r>
            <a:endParaRPr lang="en-US" altLang="zh-CN" b="1" dirty="0">
              <a:latin typeface="微软雅黑" panose="020B0503020204020204" charset="-122"/>
              <a:ea typeface="微软雅黑" panose="020B0503020204020204" charset="-122"/>
            </a:endParaRPr>
          </a:p>
          <a:p>
            <a:pPr marL="0" indent="0">
              <a:buNone/>
            </a:pPr>
            <a:endParaRPr lang="zh-CN"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如果是采访类：人名第一次出现都是全称，且会带有头衔</a:t>
            </a: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rPr>
              <a:t>如果是学术类：</a:t>
            </a:r>
            <a:r>
              <a:rPr lang="en-US" altLang="zh-CN" b="1" dirty="0">
                <a:latin typeface="微软雅黑" panose="020B0503020204020204" charset="-122"/>
              </a:rPr>
              <a:t>APA</a:t>
            </a:r>
            <a:r>
              <a:rPr lang="zh-CN" altLang="en-US" b="1" dirty="0">
                <a:latin typeface="微软雅黑" panose="020B0503020204020204" charset="-122"/>
              </a:rPr>
              <a:t>格式     人名 （时间）</a:t>
            </a:r>
            <a:endParaRPr lang="en-US" altLang="zh-CN"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a:t>
            </a:r>
            <a:r>
              <a:rPr lang="zh-CN" altLang="en-US" dirty="0"/>
              <a:t>题操作步骤</a:t>
            </a:r>
          </a:p>
        </p:txBody>
      </p:sp>
      <p:sp>
        <p:nvSpPr>
          <p:cNvPr id="3" name="内容占位符 2"/>
          <p:cNvSpPr>
            <a:spLocks noGrp="1"/>
          </p:cNvSpPr>
          <p:nvPr>
            <p:ph sz="half" idx="1"/>
          </p:nvPr>
        </p:nvSpPr>
        <p:spPr/>
        <p:txBody>
          <a:bodyPr/>
          <a:lstStyle/>
          <a:p>
            <a:pPr marL="0" indent="0">
              <a:buNone/>
            </a:pPr>
            <a:r>
              <a:rPr lang="zh-CN" altLang="zh-CN" b="1" dirty="0"/>
              <a:t>　　</a:t>
            </a:r>
            <a:r>
              <a:rPr lang="en-US" altLang="zh-CN" b="1" dirty="0"/>
              <a:t>List of Researchers</a:t>
            </a:r>
            <a:endParaRPr lang="zh-CN" altLang="zh-CN" dirty="0"/>
          </a:p>
          <a:p>
            <a:pPr marL="0" indent="0">
              <a:buNone/>
            </a:pPr>
            <a:r>
              <a:rPr lang="en-US" altLang="zh-CN" dirty="0"/>
              <a:t> </a:t>
            </a:r>
            <a:r>
              <a:rPr lang="zh-CN" altLang="zh-CN" dirty="0"/>
              <a:t>　</a:t>
            </a:r>
            <a:r>
              <a:rPr lang="en-US" altLang="zh-CN" dirty="0"/>
              <a:t>   A  Glass and Singer</a:t>
            </a:r>
            <a:endParaRPr lang="zh-CN" altLang="zh-CN" dirty="0"/>
          </a:p>
          <a:p>
            <a:pPr marL="0" indent="0">
              <a:buNone/>
            </a:pPr>
            <a:r>
              <a:rPr lang="zh-CN" altLang="zh-CN" dirty="0"/>
              <a:t>　　</a:t>
            </a:r>
            <a:r>
              <a:rPr lang="en-US" altLang="zh-CN" dirty="0"/>
              <a:t>B  Broadbent</a:t>
            </a:r>
            <a:endParaRPr lang="zh-CN" altLang="zh-CN" dirty="0"/>
          </a:p>
          <a:p>
            <a:pPr marL="0" indent="0">
              <a:buNone/>
            </a:pPr>
            <a:r>
              <a:rPr lang="zh-CN" altLang="zh-CN" dirty="0"/>
              <a:t>　　</a:t>
            </a:r>
            <a:r>
              <a:rPr lang="en-US" altLang="zh-CN" dirty="0"/>
              <a:t>C  </a:t>
            </a:r>
            <a:r>
              <a:rPr lang="en-US" altLang="zh-CN" dirty="0" err="1"/>
              <a:t>Finkelman</a:t>
            </a:r>
            <a:r>
              <a:rPr lang="en-US" altLang="zh-CN" dirty="0"/>
              <a:t> and Glass</a:t>
            </a:r>
            <a:endParaRPr lang="zh-CN" altLang="zh-CN" dirty="0"/>
          </a:p>
          <a:p>
            <a:pPr marL="0" indent="0">
              <a:buNone/>
            </a:pPr>
            <a:r>
              <a:rPr lang="zh-CN" altLang="zh-CN" dirty="0"/>
              <a:t>　　</a:t>
            </a:r>
            <a:r>
              <a:rPr lang="en-US" altLang="zh-CN" dirty="0"/>
              <a:t>D  Cohen et al.</a:t>
            </a:r>
            <a:endParaRPr lang="zh-CN" altLang="zh-CN" dirty="0"/>
          </a:p>
          <a:p>
            <a:pPr marL="0" indent="0">
              <a:buNone/>
            </a:pPr>
            <a:r>
              <a:rPr lang="zh-CN" altLang="zh-CN" dirty="0"/>
              <a:t>　　</a:t>
            </a:r>
            <a:r>
              <a:rPr lang="en-US" altLang="zh-CN" dirty="0"/>
              <a:t>E  None of the above            </a:t>
            </a:r>
            <a:r>
              <a:rPr lang="zh-CN" altLang="en-US" dirty="0"/>
              <a:t>（</a:t>
            </a:r>
            <a:r>
              <a:rPr lang="en-US" altLang="zh-CN" dirty="0"/>
              <a:t>C7P100</a:t>
            </a:r>
            <a:r>
              <a:rPr lang="zh-CN" altLang="en-US" dirty="0"/>
              <a:t>）</a:t>
            </a:r>
            <a:endParaRPr lang="zh-CN" altLang="zh-CN" b="1" dirty="0">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a:t>
            </a:r>
            <a:r>
              <a:rPr lang="zh-CN" altLang="en-US" dirty="0"/>
              <a:t>题操作步骤</a:t>
            </a:r>
          </a:p>
        </p:txBody>
      </p:sp>
      <p:sp>
        <p:nvSpPr>
          <p:cNvPr id="3" name="内容占位符 2"/>
          <p:cNvSpPr>
            <a:spLocks noGrp="1"/>
          </p:cNvSpPr>
          <p:nvPr>
            <p:ph sz="half" idx="1"/>
          </p:nvPr>
        </p:nvSpPr>
        <p:spPr/>
        <p:txBody>
          <a:bodyPr/>
          <a:lstStyle/>
          <a:p>
            <a:pPr marL="0" indent="0">
              <a:buNone/>
            </a:pPr>
            <a:r>
              <a:rPr lang="en-US" altLang="zh-CN" sz="2800" b="1" dirty="0">
                <a:latin typeface="微软雅黑" panose="020B0503020204020204" charset="-122"/>
                <a:ea typeface="微软雅黑" panose="020B0503020204020204" charset="-122"/>
              </a:rPr>
              <a:t>2. </a:t>
            </a:r>
            <a:r>
              <a:rPr lang="zh-CN" altLang="zh-CN" sz="2800" b="1" dirty="0">
                <a:latin typeface="微软雅黑" panose="020B0503020204020204" charset="-122"/>
                <a:ea typeface="微软雅黑" panose="020B0503020204020204" charset="-122"/>
              </a:rPr>
              <a:t>句子划词</a:t>
            </a:r>
            <a:endParaRPr lang="en-US" altLang="zh-CN" sz="2800"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b="1" dirty="0">
                <a:latin typeface="微软雅黑" panose="020B0503020204020204" charset="-122"/>
                <a:ea typeface="微软雅黑" panose="020B0503020204020204" charset="-122"/>
              </a:rPr>
              <a:t>最核心的一步：思维反推：我们为什么会选错</a:t>
            </a:r>
            <a:endParaRPr lang="en-US" altLang="zh-CN" b="1" dirty="0">
              <a:latin typeface="微软雅黑" panose="020B0503020204020204" charset="-122"/>
              <a:ea typeface="微软雅黑" panose="020B0503020204020204" charset="-122"/>
            </a:endParaRPr>
          </a:p>
          <a:p>
            <a:pPr marL="0" indent="0">
              <a:buNone/>
            </a:pPr>
            <a:r>
              <a:rPr lang="zh-CN" altLang="zh-CN" b="1" dirty="0">
                <a:latin typeface="微软雅黑" panose="020B0503020204020204" charset="-122"/>
                <a:ea typeface="微软雅黑" panose="020B0503020204020204" charset="-122"/>
              </a:rPr>
              <a:t>求同存异</a:t>
            </a:r>
            <a:r>
              <a:rPr lang="zh-CN" altLang="en-US" b="1" dirty="0">
                <a:latin typeface="微软雅黑" panose="020B0503020204020204" charset="-122"/>
                <a:ea typeface="微软雅黑" panose="020B0503020204020204" charset="-122"/>
              </a:rPr>
              <a:t>的思维：</a:t>
            </a:r>
            <a:r>
              <a:rPr lang="zh-CN" altLang="zh-CN" b="1" dirty="0">
                <a:latin typeface="微软雅黑" panose="020B0503020204020204" charset="-122"/>
                <a:ea typeface="微软雅黑" panose="020B0503020204020204" charset="-122"/>
              </a:rPr>
              <a:t> 特征词 趋势词</a:t>
            </a:r>
            <a:endParaRPr lang="en-US" altLang="zh-CN" b="1" dirty="0">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a:t>
            </a:r>
            <a:r>
              <a:rPr lang="zh-CN" altLang="en-US" dirty="0"/>
              <a:t>题操作步骤</a:t>
            </a:r>
          </a:p>
        </p:txBody>
      </p:sp>
      <p:sp>
        <p:nvSpPr>
          <p:cNvPr id="3" name="内容占位符 2"/>
          <p:cNvSpPr>
            <a:spLocks noGrp="1"/>
          </p:cNvSpPr>
          <p:nvPr>
            <p:ph sz="half" idx="1"/>
          </p:nvPr>
        </p:nvSpPr>
        <p:spPr>
          <a:xfrm>
            <a:off x="220006" y="2079423"/>
            <a:ext cx="11706951" cy="4195481"/>
          </a:xfrm>
        </p:spPr>
        <p:txBody>
          <a:bodyPr/>
          <a:lstStyle/>
          <a:p>
            <a:pPr marL="0" indent="0">
              <a:buNone/>
            </a:pPr>
            <a:r>
              <a:rPr lang="en-US" altLang="zh-CN" sz="2200" dirty="0"/>
              <a:t>35  Subjects exposed to noise find it difficult at first to concentrate on problem-solving tasks.</a:t>
            </a:r>
            <a:endParaRPr lang="zh-CN" altLang="zh-CN" sz="2200" dirty="0"/>
          </a:p>
          <a:p>
            <a:pPr marL="0" indent="0">
              <a:buNone/>
            </a:pPr>
            <a:r>
              <a:rPr lang="en-US" altLang="zh-CN" sz="2200" dirty="0"/>
              <a:t>36  Long-term exposure to the noise can produce changes in </a:t>
            </a:r>
            <a:r>
              <a:rPr lang="en-US" altLang="zh-CN" sz="2200" dirty="0" err="1"/>
              <a:t>behaviour</a:t>
            </a:r>
            <a:r>
              <a:rPr lang="en-US" altLang="zh-CN" sz="2200" dirty="0"/>
              <a:t> which can still be observed a year later.</a:t>
            </a:r>
            <a:endParaRPr lang="zh-CN" altLang="zh-CN" sz="2200" dirty="0"/>
          </a:p>
          <a:p>
            <a:pPr marL="0" indent="0">
              <a:buNone/>
            </a:pPr>
            <a:r>
              <a:rPr lang="en-US" altLang="zh-CN" sz="2200" dirty="0"/>
              <a:t>37  The problems associated with exposure to noise do not arise if the subject knows they can make it stop.</a:t>
            </a:r>
            <a:endParaRPr lang="zh-CN" altLang="zh-CN" sz="2200" dirty="0"/>
          </a:p>
          <a:p>
            <a:pPr marL="0" indent="0">
              <a:buNone/>
            </a:pPr>
            <a:r>
              <a:rPr lang="en-US" altLang="zh-CN" sz="2200" dirty="0"/>
              <a:t>38  Exposure to high-pitched noise results in more errors than exposure to low-pitched noise.</a:t>
            </a:r>
            <a:endParaRPr lang="zh-CN" altLang="zh-CN" sz="2200" dirty="0"/>
          </a:p>
          <a:p>
            <a:pPr marL="0" indent="0">
              <a:buNone/>
            </a:pPr>
            <a:r>
              <a:rPr lang="en-US" altLang="zh-CN" sz="2200" dirty="0"/>
              <a:t>39  Subjects find it difficult to perform three tasks at the same time when exposed to noise.</a:t>
            </a:r>
            <a:endParaRPr lang="zh-CN" altLang="zh-CN" sz="2200" dirty="0"/>
          </a:p>
          <a:p>
            <a:pPr marL="0" indent="0">
              <a:buNone/>
            </a:pPr>
            <a:r>
              <a:rPr lang="en-US" altLang="zh-CN" sz="2200" dirty="0"/>
              <a:t>40  Noise affects a subject's capacity to repeat numbers while carrying out another task.</a:t>
            </a:r>
            <a:endParaRPr lang="zh-CN" altLang="zh-CN"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a:t>
            </a:r>
            <a:r>
              <a:rPr lang="zh-CN" altLang="en-US" dirty="0"/>
              <a:t>题操作步骤</a:t>
            </a:r>
          </a:p>
        </p:txBody>
      </p:sp>
      <p:sp>
        <p:nvSpPr>
          <p:cNvPr id="3" name="内容占位符 2"/>
          <p:cNvSpPr>
            <a:spLocks noGrp="1"/>
          </p:cNvSpPr>
          <p:nvPr>
            <p:ph sz="half" idx="1"/>
          </p:nvPr>
        </p:nvSpPr>
        <p:spPr>
          <a:xfrm>
            <a:off x="834887" y="2092675"/>
            <a:ext cx="11926957" cy="4195481"/>
          </a:xfrm>
        </p:spPr>
        <p:txBody>
          <a:bodyPr/>
          <a:lstStyle/>
          <a:p>
            <a:pPr marL="0" indent="0">
              <a:buNone/>
            </a:pPr>
            <a:r>
              <a:rPr lang="en-US" altLang="zh-CN" sz="2800" b="1" dirty="0">
                <a:latin typeface="微软雅黑" panose="020B0503020204020204" charset="-122"/>
                <a:ea typeface="微软雅黑" panose="020B0503020204020204" charset="-122"/>
              </a:rPr>
              <a:t>3. </a:t>
            </a:r>
            <a:r>
              <a:rPr lang="zh-CN" altLang="zh-CN" sz="2800" b="1" dirty="0">
                <a:latin typeface="微软雅黑" panose="020B0503020204020204" charset="-122"/>
                <a:ea typeface="微软雅黑" panose="020B0503020204020204" charset="-122"/>
              </a:rPr>
              <a:t>原文划词</a:t>
            </a:r>
            <a:endParaRPr lang="en-US" altLang="zh-CN" sz="2800" b="1" dirty="0">
              <a:latin typeface="微软雅黑" panose="020B0503020204020204" charset="-122"/>
              <a:ea typeface="微软雅黑" panose="020B0503020204020204" charset="-122"/>
            </a:endParaRPr>
          </a:p>
          <a:p>
            <a:pPr marL="0" indent="0">
              <a:buNone/>
            </a:pPr>
            <a:endParaRPr lang="en-US" altLang="zh-CN" b="1" dirty="0">
              <a:latin typeface="微软雅黑" panose="020B0503020204020204" charset="-122"/>
              <a:ea typeface="微软雅黑" panose="020B0503020204020204" charset="-122"/>
            </a:endParaRPr>
          </a:p>
          <a:p>
            <a:pPr marL="0" indent="0">
              <a:buNone/>
            </a:pPr>
            <a:r>
              <a:rPr lang="zh-CN" altLang="en-US" sz="2800" b="1" dirty="0">
                <a:latin typeface="微软雅黑" panose="020B0503020204020204" charset="-122"/>
                <a:ea typeface="微软雅黑" panose="020B0503020204020204" charset="-122"/>
              </a:rPr>
              <a:t>确定出题区间，通常在定位点</a:t>
            </a:r>
            <a:r>
              <a:rPr lang="zh-CN" altLang="zh-CN" sz="2800" b="1" dirty="0">
                <a:latin typeface="微软雅黑" panose="020B0503020204020204" charset="-122"/>
                <a:ea typeface="微软雅黑" panose="020B0503020204020204" charset="-122"/>
              </a:rPr>
              <a:t>前中后三句</a:t>
            </a:r>
            <a:r>
              <a:rPr lang="zh-CN" altLang="en-US" sz="2800" b="1" dirty="0">
                <a:latin typeface="微软雅黑" panose="020B0503020204020204" charset="-122"/>
                <a:ea typeface="微软雅黑" panose="020B0503020204020204" charset="-122"/>
              </a:rPr>
              <a:t>，</a:t>
            </a:r>
            <a:endParaRPr lang="en-US" altLang="zh-CN" sz="2800" b="1" dirty="0">
              <a:latin typeface="微软雅黑" panose="020B0503020204020204" charset="-122"/>
              <a:ea typeface="微软雅黑" panose="020B0503020204020204" charset="-122"/>
            </a:endParaRPr>
          </a:p>
          <a:p>
            <a:pPr marL="0" indent="0">
              <a:buNone/>
            </a:pPr>
            <a:r>
              <a:rPr lang="zh-CN" altLang="en-US" sz="2800" b="1" dirty="0">
                <a:latin typeface="微软雅黑" panose="020B0503020204020204" charset="-122"/>
                <a:ea typeface="微软雅黑" panose="020B0503020204020204" charset="-122"/>
              </a:rPr>
              <a:t>找上一步划词的重复词和替换词</a:t>
            </a:r>
            <a:endParaRPr lang="en-US" altLang="zh-CN" sz="2800" b="1" dirty="0">
              <a:latin typeface="微软雅黑" panose="020B0503020204020204" charset="-122"/>
              <a:ea typeface="微软雅黑" panose="020B050302020402020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思">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91440" tIns="45720" rIns="91440" bIns="45720" rtlCol="0">
        <a:noAutofit/>
      </a:bodyPr>
      <a:lstStyle>
        <a:defPPr marL="0" indent="0">
          <a:lnSpc>
            <a:spcPct val="150000"/>
          </a:lnSpc>
          <a:buNone/>
          <a:defRPr sz="2400" dirty="0" smtClean="0">
            <a:solidFill>
              <a:schemeClr val="tx1">
                <a:lumMod val="95000"/>
                <a:lumOff val="5000"/>
              </a:schemeClr>
            </a:solidFill>
            <a:ea typeface="微软雅黑" panose="020B0502040204020203" charset="-122"/>
          </a:defRPr>
        </a:defPPr>
      </a:lstStyle>
    </a:spDef>
    <a:txDef>
      <a:spPr>
        <a:noFill/>
      </a:spPr>
      <a:bodyPr wrap="square" rtlCol="0">
        <a:spAutoFit/>
      </a:bodyPr>
      <a:lstStyle>
        <a:defPPr>
          <a:defRPr kumimoji="1" sz="2400" smtClean="0">
            <a:latin typeface="+mn-lt"/>
            <a:ea typeface="微软雅黑" panose="020B0502040204020203" charset="-122"/>
            <a:cs typeface="微软雅黑" panose="020B0502040204020203"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3289</Words>
  <Application>Microsoft Office PowerPoint</Application>
  <PresentationFormat>宽屏</PresentationFormat>
  <Paragraphs>205</Paragraphs>
  <Slides>38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38</vt:i4>
      </vt:variant>
    </vt:vector>
  </HeadingPairs>
  <TitlesOfParts>
    <vt:vector size="44" baseType="lpstr">
      <vt:lpstr>Arial Regular</vt:lpstr>
      <vt:lpstr>微软雅黑</vt:lpstr>
      <vt:lpstr>Arial</vt:lpstr>
      <vt:lpstr>Arial Black</vt:lpstr>
      <vt:lpstr>Wingdings</vt:lpstr>
      <vt:lpstr>3_自定义设计方案</vt:lpstr>
      <vt:lpstr>雅思无忧直播课程-阅读</vt:lpstr>
      <vt:lpstr>第二讲教学计划</vt:lpstr>
      <vt:lpstr> </vt:lpstr>
      <vt:lpstr>Match题操作步骤</vt:lpstr>
      <vt:lpstr>Match题操作步骤</vt:lpstr>
      <vt:lpstr>Match题操作步骤</vt:lpstr>
      <vt:lpstr>Match题操作步骤</vt:lpstr>
      <vt:lpstr>Match题操作步骤</vt:lpstr>
      <vt:lpstr>Match题操作步骤</vt:lpstr>
      <vt:lpstr>Match题操作步骤</vt:lpstr>
      <vt:lpstr>Match题操作步骤</vt:lpstr>
      <vt:lpstr>Match题操作步骤</vt:lpstr>
      <vt:lpstr>Match题操作步骤</vt:lpstr>
      <vt:lpstr>Match题操作步骤</vt:lpstr>
      <vt:lpstr>Complete题操作步骤</vt:lpstr>
      <vt:lpstr>Complete题操作步骤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Information题的解题理念</vt:lpstr>
      <vt:lpstr>Information题的解题理念</vt:lpstr>
      <vt:lpstr>Information题的解题理念</vt:lpstr>
      <vt:lpstr>Information题的解题理念</vt:lpstr>
      <vt:lpstr>Information 题的解题理念</vt:lpstr>
      <vt:lpstr>Information题的解题理念</vt:lpstr>
      <vt:lpstr>Information题的解题理念</vt:lpstr>
      <vt:lpstr>Information题的解题理念</vt:lpstr>
      <vt:lpstr>Information题的解题理念</vt:lpstr>
      <vt:lpstr>Information题的解题理念</vt:lpstr>
      <vt:lpstr>Information题的解题理念</vt:lpstr>
      <vt:lpstr>Information题的解题理念</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wentao</dc:creator>
  <cp:lastModifiedBy>feng</cp:lastModifiedBy>
  <cp:revision>233</cp:revision>
  <dcterms:created xsi:type="dcterms:W3CDTF">2019-07-25T05:46:00Z</dcterms:created>
  <dcterms:modified xsi:type="dcterms:W3CDTF">2022-12-10T05:13:33Z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2052-11.8.2.10321</vt:lpwstr>
  </property>
</Properties>
</file>